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684" r:id="rId3"/>
    <p:sldMasterId id="2147483697" r:id="rId4"/>
  </p:sldMasterIdLst>
  <p:notesMasterIdLst>
    <p:notesMasterId r:id="rId65"/>
  </p:notesMasterIdLst>
  <p:handoutMasterIdLst>
    <p:handoutMasterId r:id="rId66"/>
  </p:handoutMasterIdLst>
  <p:sldIdLst>
    <p:sldId id="613" r:id="rId5"/>
    <p:sldId id="823" r:id="rId6"/>
    <p:sldId id="835" r:id="rId7"/>
    <p:sldId id="820" r:id="rId8"/>
    <p:sldId id="824" r:id="rId9"/>
    <p:sldId id="828" r:id="rId10"/>
    <p:sldId id="825" r:id="rId11"/>
    <p:sldId id="826" r:id="rId12"/>
    <p:sldId id="768" r:id="rId13"/>
    <p:sldId id="769" r:id="rId14"/>
    <p:sldId id="776" r:id="rId15"/>
    <p:sldId id="829" r:id="rId16"/>
    <p:sldId id="827" r:id="rId17"/>
    <p:sldId id="773" r:id="rId18"/>
    <p:sldId id="779" r:id="rId19"/>
    <p:sldId id="780" r:id="rId20"/>
    <p:sldId id="781" r:id="rId21"/>
    <p:sldId id="782" r:id="rId22"/>
    <p:sldId id="783" r:id="rId23"/>
    <p:sldId id="784" r:id="rId24"/>
    <p:sldId id="785" r:id="rId25"/>
    <p:sldId id="786" r:id="rId26"/>
    <p:sldId id="787" r:id="rId27"/>
    <p:sldId id="788" r:id="rId28"/>
    <p:sldId id="789" r:id="rId29"/>
    <p:sldId id="790" r:id="rId30"/>
    <p:sldId id="791" r:id="rId31"/>
    <p:sldId id="792" r:id="rId32"/>
    <p:sldId id="793" r:id="rId33"/>
    <p:sldId id="794" r:id="rId34"/>
    <p:sldId id="795" r:id="rId35"/>
    <p:sldId id="802" r:id="rId36"/>
    <p:sldId id="772" r:id="rId37"/>
    <p:sldId id="799" r:id="rId38"/>
    <p:sldId id="803" r:id="rId39"/>
    <p:sldId id="800" r:id="rId40"/>
    <p:sldId id="801" r:id="rId41"/>
    <p:sldId id="839" r:id="rId42"/>
    <p:sldId id="832" r:id="rId43"/>
    <p:sldId id="804" r:id="rId44"/>
    <p:sldId id="805" r:id="rId45"/>
    <p:sldId id="817" r:id="rId46"/>
    <p:sldId id="806" r:id="rId47"/>
    <p:sldId id="807" r:id="rId48"/>
    <p:sldId id="808" r:id="rId49"/>
    <p:sldId id="818" r:id="rId50"/>
    <p:sldId id="809" r:id="rId51"/>
    <p:sldId id="810" r:id="rId52"/>
    <p:sldId id="811" r:id="rId53"/>
    <p:sldId id="812" r:id="rId54"/>
    <p:sldId id="813" r:id="rId55"/>
    <p:sldId id="814" r:id="rId56"/>
    <p:sldId id="815" r:id="rId57"/>
    <p:sldId id="816" r:id="rId58"/>
    <p:sldId id="798" r:id="rId59"/>
    <p:sldId id="830" r:id="rId60"/>
    <p:sldId id="831" r:id="rId61"/>
    <p:sldId id="836" r:id="rId62"/>
    <p:sldId id="837" r:id="rId63"/>
    <p:sldId id="83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8E"/>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37" autoAdjust="0"/>
    <p:restoredTop sz="93949" autoAdjust="0"/>
  </p:normalViewPr>
  <p:slideViewPr>
    <p:cSldViewPr>
      <p:cViewPr>
        <p:scale>
          <a:sx n="110" d="100"/>
          <a:sy n="110" d="100"/>
        </p:scale>
        <p:origin x="232" y="-168"/>
      </p:cViewPr>
      <p:guideLst>
        <p:guide orient="horz" pos="2160"/>
        <p:guide pos="2880"/>
      </p:guideLst>
    </p:cSldViewPr>
  </p:slideViewPr>
  <p:outlineViewPr>
    <p:cViewPr>
      <p:scale>
        <a:sx n="33" d="100"/>
        <a:sy n="33" d="100"/>
      </p:scale>
      <p:origin x="0" y="-27568"/>
    </p:cViewPr>
    <p:sldLst>
      <p:sld r:id="rId1" collapse="1"/>
    </p:sldLst>
  </p:outlineViewPr>
  <p:notesTextViewPr>
    <p:cViewPr>
      <p:scale>
        <a:sx n="1" d="1"/>
        <a:sy n="1" d="1"/>
      </p:scale>
      <p:origin x="0" y="0"/>
    </p:cViewPr>
  </p:notesTextViewPr>
  <p:sorterViewPr>
    <p:cViewPr>
      <p:scale>
        <a:sx n="66" d="100"/>
        <a:sy n="66" d="100"/>
      </p:scale>
      <p:origin x="0" y="7264"/>
    </p:cViewPr>
  </p:sorterViewPr>
  <p:notesViewPr>
    <p:cSldViewPr>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9ED172-20AF-7944-B98C-CB4E0C6F417B}" type="datetimeFigureOut">
              <a:rPr lang="en-US" smtClean="0"/>
              <a:t>6/2/17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32D2A-FEB7-9546-ACCD-1744C98B240C}" type="slidenum">
              <a:rPr lang="en-US" smtClean="0"/>
              <a:t>‹#›</a:t>
            </a:fld>
            <a:endParaRPr lang="en-US" dirty="0"/>
          </a:p>
        </p:txBody>
      </p:sp>
    </p:spTree>
    <p:extLst>
      <p:ext uri="{BB962C8B-B14F-4D97-AF65-F5344CB8AC3E}">
        <p14:creationId xmlns:p14="http://schemas.microsoft.com/office/powerpoint/2010/main" val="3737317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1C8F4-7862-4724-876A-FFDFE12C1B0B}" type="datetimeFigureOut">
              <a:rPr lang="en-US" smtClean="0"/>
              <a:t>6/2/17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053B0-F181-46F1-9BC6-768AD5ED8F98}" type="slidenum">
              <a:rPr lang="en-US" smtClean="0"/>
              <a:t>‹#›</a:t>
            </a:fld>
            <a:endParaRPr lang="en-US" dirty="0"/>
          </a:p>
        </p:txBody>
      </p:sp>
    </p:spTree>
    <p:extLst>
      <p:ext uri="{BB962C8B-B14F-4D97-AF65-F5344CB8AC3E}">
        <p14:creationId xmlns:p14="http://schemas.microsoft.com/office/powerpoint/2010/main" val="42791931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53B0-F181-46F1-9BC6-768AD5ED8F98}" type="slidenum">
              <a:rPr lang="en-US" smtClean="0"/>
              <a:t>1</a:t>
            </a:fld>
            <a:endParaRPr lang="en-US" dirty="0"/>
          </a:p>
        </p:txBody>
      </p:sp>
    </p:spTree>
    <p:extLst>
      <p:ext uri="{BB962C8B-B14F-4D97-AF65-F5344CB8AC3E}">
        <p14:creationId xmlns:p14="http://schemas.microsoft.com/office/powerpoint/2010/main" val="74458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53B0-F181-46F1-9BC6-768AD5ED8F98}" type="slidenum">
              <a:rPr lang="en-US" smtClean="0"/>
              <a:t>10</a:t>
            </a:fld>
            <a:endParaRPr lang="en-US" dirty="0"/>
          </a:p>
        </p:txBody>
      </p:sp>
    </p:spTree>
    <p:extLst>
      <p:ext uri="{BB962C8B-B14F-4D97-AF65-F5344CB8AC3E}">
        <p14:creationId xmlns:p14="http://schemas.microsoft.com/office/powerpoint/2010/main" val="92421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53B0-F181-46F1-9BC6-768AD5ED8F98}" type="slidenum">
              <a:rPr lang="en-US" smtClean="0"/>
              <a:t>16</a:t>
            </a:fld>
            <a:endParaRPr lang="en-US" dirty="0"/>
          </a:p>
        </p:txBody>
      </p:sp>
    </p:spTree>
    <p:extLst>
      <p:ext uri="{BB962C8B-B14F-4D97-AF65-F5344CB8AC3E}">
        <p14:creationId xmlns:p14="http://schemas.microsoft.com/office/powerpoint/2010/main" val="722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053B0-F181-46F1-9BC6-768AD5ED8F98}" type="slidenum">
              <a:rPr lang="en-US" smtClean="0"/>
              <a:t>45</a:t>
            </a:fld>
            <a:endParaRPr lang="en-US" dirty="0"/>
          </a:p>
        </p:txBody>
      </p:sp>
    </p:spTree>
    <p:extLst>
      <p:ext uri="{BB962C8B-B14F-4D97-AF65-F5344CB8AC3E}">
        <p14:creationId xmlns:p14="http://schemas.microsoft.com/office/powerpoint/2010/main" val="124051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8008551" y="1188720"/>
            <a:ext cx="1523999" cy="365760"/>
          </a:xfrm>
        </p:spPr>
        <p:txBody>
          <a:bodyPr/>
          <a:lstStyle/>
          <a:p>
            <a:r>
              <a:rPr lang="en-US" dirty="0" smtClean="0"/>
              <a:t>A</a:t>
            </a:r>
            <a:endParaRPr lang="en-US" dirty="0"/>
          </a:p>
        </p:txBody>
      </p:sp>
      <p:sp>
        <p:nvSpPr>
          <p:cNvPr id="5" name="Footer Placeholder 4"/>
          <p:cNvSpPr>
            <a:spLocks noGrp="1"/>
          </p:cNvSpPr>
          <p:nvPr>
            <p:ph type="ftr" sz="quarter" idx="11"/>
          </p:nvPr>
        </p:nvSpPr>
        <p:spPr>
          <a:xfrm rot="16200000">
            <a:off x="7244010" y="3705860"/>
            <a:ext cx="3053081" cy="365760"/>
          </a:xfrm>
        </p:spPr>
        <p:txBody>
          <a:bodyPr/>
          <a:lstStyle/>
          <a:p>
            <a:endParaRPr lang="en-US" dirty="0"/>
          </a:p>
        </p:txBody>
      </p:sp>
      <p:sp>
        <p:nvSpPr>
          <p:cNvPr id="6" name="Slide Number Placeholder 5"/>
          <p:cNvSpPr>
            <a:spLocks noGrp="1"/>
          </p:cNvSpPr>
          <p:nvPr>
            <p:ph type="sldNum" sz="quarter" idx="12"/>
          </p:nvPr>
        </p:nvSpPr>
        <p:spPr/>
        <p:txBody>
          <a:bodyPr/>
          <a:lstStyle/>
          <a:p>
            <a:fld id="{12F1EEAA-A386-400B-BC27-7A4B3C9F51E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1EEAA-A386-400B-BC27-7A4B3C9F51E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1EEAA-A386-400B-BC27-7A4B3C9F51E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327C7-563F-A34D-B744-E890D71D6901}"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308913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327C7-563F-A34D-B744-E890D71D6901}"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131654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327C7-563F-A34D-B744-E890D71D6901}"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112792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327C7-563F-A34D-B744-E890D71D6901}"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393477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327C7-563F-A34D-B744-E890D71D6901}" type="datetimeFigureOut">
              <a:rPr lang="en-US" smtClean="0"/>
              <a:t>6/2/17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30701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327C7-563F-A34D-B744-E890D71D6901}" type="datetimeFigureOut">
              <a:rPr lang="en-US" smtClean="0"/>
              <a:t>6/2/17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292748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327C7-563F-A34D-B744-E890D71D6901}" type="datetimeFigureOut">
              <a:rPr lang="en-US" smtClean="0"/>
              <a:t>6/2/17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1884736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327C7-563F-A34D-B744-E890D71D6901}"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284660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2F1EEAA-A386-400B-BC27-7A4B3C9F51E1}" type="slidenum">
              <a:rPr lang="en-US" smtClean="0"/>
              <a:t>‹#›</a:t>
            </a:fld>
            <a:endParaRPr lang="en-US" dirty="0"/>
          </a:p>
        </p:txBody>
      </p:sp>
      <p:sp>
        <p:nvSpPr>
          <p:cNvPr id="7" name="Date Placeholder 3"/>
          <p:cNvSpPr>
            <a:spLocks noGrp="1"/>
          </p:cNvSpPr>
          <p:nvPr>
            <p:ph type="dt" sz="half" idx="10"/>
          </p:nvPr>
        </p:nvSpPr>
        <p:spPr>
          <a:xfrm rot="16200000">
            <a:off x="8008551" y="1188720"/>
            <a:ext cx="1523999" cy="365760"/>
          </a:xfrm>
        </p:spPr>
        <p:txBody>
          <a:bodyPr/>
          <a:lstStyle/>
          <a:p>
            <a:endParaRPr lang="en-US" dirty="0"/>
          </a:p>
        </p:txBody>
      </p:sp>
      <p:sp>
        <p:nvSpPr>
          <p:cNvPr id="8"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327C7-563F-A34D-B744-E890D71D6901}"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403350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327C7-563F-A34D-B744-E890D71D6901}"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85924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327C7-563F-A34D-B744-E890D71D6901}"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49D92-78E1-B146-A75C-5E7209815835}" type="slidenum">
              <a:rPr lang="en-US" smtClean="0"/>
              <a:t>‹#›</a:t>
            </a:fld>
            <a:endParaRPr lang="en-US" dirty="0"/>
          </a:p>
        </p:txBody>
      </p:sp>
    </p:spTree>
    <p:extLst>
      <p:ext uri="{BB962C8B-B14F-4D97-AF65-F5344CB8AC3E}">
        <p14:creationId xmlns:p14="http://schemas.microsoft.com/office/powerpoint/2010/main" val="3264859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07E21-7968-6640-85FF-30F994F5A4CC}"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3739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07E21-7968-6640-85FF-30F994F5A4CC}"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797628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07E21-7968-6640-85FF-30F994F5A4CC}"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825702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07E21-7968-6640-85FF-30F994F5A4CC}"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2419130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07E21-7968-6640-85FF-30F994F5A4CC}" type="datetimeFigureOut">
              <a:rPr lang="en-US" smtClean="0"/>
              <a:t>6/2/17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310582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07E21-7968-6640-85FF-30F994F5A4CC}" type="datetimeFigureOut">
              <a:rPr lang="en-US" smtClean="0"/>
              <a:t>6/2/17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2759044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07E21-7968-6640-85FF-30F994F5A4CC}" type="datetimeFigureOut">
              <a:rPr lang="en-US" smtClean="0"/>
              <a:t>6/2/17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81214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2F1EEAA-A386-400B-BC27-7A4B3C9F51E1}" type="slidenum">
              <a:rPr lang="en-US" smtClean="0"/>
              <a:t>‹#›</a:t>
            </a:fld>
            <a:endParaRPr lang="en-US" dirty="0"/>
          </a:p>
        </p:txBody>
      </p:sp>
      <p:sp>
        <p:nvSpPr>
          <p:cNvPr id="7" name="Date Placeholder 3"/>
          <p:cNvSpPr>
            <a:spLocks noGrp="1"/>
          </p:cNvSpPr>
          <p:nvPr>
            <p:ph type="dt" sz="half" idx="10"/>
          </p:nvPr>
        </p:nvSpPr>
        <p:spPr>
          <a:xfrm rot="16200000">
            <a:off x="8008551" y="1188720"/>
            <a:ext cx="1523999" cy="365760"/>
          </a:xfrm>
        </p:spPr>
        <p:txBody>
          <a:bodyPr/>
          <a:lstStyle/>
          <a:p>
            <a:endParaRPr lang="en-US" dirty="0"/>
          </a:p>
        </p:txBody>
      </p:sp>
      <p:sp>
        <p:nvSpPr>
          <p:cNvPr id="8"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07E21-7968-6640-85FF-30F994F5A4CC}"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509917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07E21-7968-6640-85FF-30F994F5A4CC}"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301986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07E21-7968-6640-85FF-30F994F5A4CC}"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499250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07E21-7968-6640-85FF-30F994F5A4CC}"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1735865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07E21-7968-6640-85FF-30F994F5A4CC}" type="datetimeFigureOut">
              <a:rPr lang="en-US" smtClean="0"/>
              <a:t>6/2/17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F901-A1EA-E34C-A388-95A05033E53E}" type="slidenum">
              <a:rPr lang="en-US" smtClean="0"/>
              <a:t>‹#›</a:t>
            </a:fld>
            <a:endParaRPr lang="en-US" dirty="0"/>
          </a:p>
        </p:txBody>
      </p:sp>
    </p:spTree>
    <p:extLst>
      <p:ext uri="{BB962C8B-B14F-4D97-AF65-F5344CB8AC3E}">
        <p14:creationId xmlns:p14="http://schemas.microsoft.com/office/powerpoint/2010/main" val="3368584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63CD72-3C52-C34E-9302-98635DD9BDBB}"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1742705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3CD72-3C52-C34E-9302-98635DD9BDBB}"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812872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3CD72-3C52-C34E-9302-98635DD9BDBB}"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1021998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3CD72-3C52-C34E-9302-98635DD9BDBB}"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1020203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3CD72-3C52-C34E-9302-98635DD9BDBB}" type="datetimeFigureOut">
              <a:rPr lang="en-US" smtClean="0"/>
              <a:t>6/2/17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153006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2F1EEAA-A386-400B-BC27-7A4B3C9F51E1}" type="slidenum">
              <a:rPr lang="en-US" smtClean="0"/>
              <a:t>‹#›</a:t>
            </a:fld>
            <a:endParaRPr lang="en-US" dirty="0"/>
          </a:p>
        </p:txBody>
      </p:sp>
      <p:sp>
        <p:nvSpPr>
          <p:cNvPr id="8" name="Date Placeholder 3"/>
          <p:cNvSpPr>
            <a:spLocks noGrp="1"/>
          </p:cNvSpPr>
          <p:nvPr>
            <p:ph type="dt" sz="half" idx="10"/>
          </p:nvPr>
        </p:nvSpPr>
        <p:spPr>
          <a:xfrm rot="16200000">
            <a:off x="8008551" y="1188720"/>
            <a:ext cx="1523999" cy="365760"/>
          </a:xfrm>
        </p:spPr>
        <p:txBody>
          <a:bodyPr/>
          <a:lstStyle/>
          <a:p>
            <a:endParaRPr lang="en-US" dirty="0"/>
          </a:p>
        </p:txBody>
      </p:sp>
      <p:sp>
        <p:nvSpPr>
          <p:cNvPr id="9"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3CD72-3C52-C34E-9302-98635DD9BDBB}" type="datetimeFigureOut">
              <a:rPr lang="en-US" smtClean="0"/>
              <a:t>6/2/17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3333965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3CD72-3C52-C34E-9302-98635DD9BDBB}" type="datetimeFigureOut">
              <a:rPr lang="en-US" smtClean="0"/>
              <a:t>6/2/17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624796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3CD72-3C52-C34E-9302-98635DD9BDBB}"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419020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3CD72-3C52-C34E-9302-98635DD9BDBB}" type="datetimeFigureOut">
              <a:rPr lang="en-US" smtClean="0"/>
              <a:t>6/2/17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2546690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3CD72-3C52-C34E-9302-98635DD9BDBB}"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2411212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3CD72-3C52-C34E-9302-98635DD9BDBB}" type="datetimeFigureOut">
              <a:rPr lang="en-US" smtClean="0"/>
              <a:t>6/2/17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1C083-4E70-7A44-8911-7DE39DB54F1A}" type="slidenum">
              <a:rPr lang="en-US" smtClean="0"/>
              <a:t>‹#›</a:t>
            </a:fld>
            <a:endParaRPr lang="en-US" dirty="0"/>
          </a:p>
        </p:txBody>
      </p:sp>
    </p:spTree>
    <p:extLst>
      <p:ext uri="{BB962C8B-B14F-4D97-AF65-F5344CB8AC3E}">
        <p14:creationId xmlns:p14="http://schemas.microsoft.com/office/powerpoint/2010/main" val="215524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2F1EEAA-A386-400B-BC27-7A4B3C9F51E1}" type="slidenum">
              <a:rPr lang="en-US" smtClean="0"/>
              <a:t>‹#›</a:t>
            </a:fld>
            <a:endParaRPr lang="en-US" dirty="0"/>
          </a:p>
        </p:txBody>
      </p:sp>
      <p:sp>
        <p:nvSpPr>
          <p:cNvPr id="10" name="Date Placeholder 3"/>
          <p:cNvSpPr>
            <a:spLocks noGrp="1"/>
          </p:cNvSpPr>
          <p:nvPr>
            <p:ph type="dt" sz="half" idx="10"/>
          </p:nvPr>
        </p:nvSpPr>
        <p:spPr>
          <a:xfrm rot="16200000">
            <a:off x="8008551" y="1188720"/>
            <a:ext cx="1523999" cy="365760"/>
          </a:xfrm>
        </p:spPr>
        <p:txBody>
          <a:bodyPr/>
          <a:lstStyle/>
          <a:p>
            <a:endParaRPr lang="en-US" dirty="0"/>
          </a:p>
        </p:txBody>
      </p:sp>
      <p:sp>
        <p:nvSpPr>
          <p:cNvPr id="11"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2F1EEAA-A386-400B-BC27-7A4B3C9F51E1}" type="slidenum">
              <a:rPr lang="en-US" smtClean="0"/>
              <a:t>‹#›</a:t>
            </a:fld>
            <a:endParaRPr lang="en-US" dirty="0"/>
          </a:p>
        </p:txBody>
      </p:sp>
      <p:sp>
        <p:nvSpPr>
          <p:cNvPr id="6" name="Date Placeholder 3"/>
          <p:cNvSpPr>
            <a:spLocks noGrp="1"/>
          </p:cNvSpPr>
          <p:nvPr>
            <p:ph type="dt" sz="half" idx="10"/>
          </p:nvPr>
        </p:nvSpPr>
        <p:spPr>
          <a:xfrm rot="16200000">
            <a:off x="8008551" y="1188720"/>
            <a:ext cx="1523999" cy="365760"/>
          </a:xfrm>
        </p:spPr>
        <p:txBody>
          <a:bodyPr/>
          <a:lstStyle/>
          <a:p>
            <a:endParaRPr lang="en-US" dirty="0"/>
          </a:p>
        </p:txBody>
      </p:sp>
      <p:sp>
        <p:nvSpPr>
          <p:cNvPr id="7"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1EEAA-A386-400B-BC27-7A4B3C9F51E1}" type="slidenum">
              <a:rPr lang="en-US" smtClean="0"/>
              <a:t>‹#›</a:t>
            </a:fld>
            <a:endParaRPr lang="en-US" dirty="0"/>
          </a:p>
        </p:txBody>
      </p:sp>
      <p:sp>
        <p:nvSpPr>
          <p:cNvPr id="5" name="Date Placeholder 3"/>
          <p:cNvSpPr>
            <a:spLocks noGrp="1"/>
          </p:cNvSpPr>
          <p:nvPr>
            <p:ph type="dt" sz="half" idx="10"/>
          </p:nvPr>
        </p:nvSpPr>
        <p:spPr>
          <a:xfrm rot="16200000">
            <a:off x="8008551" y="1188720"/>
            <a:ext cx="1523999" cy="365760"/>
          </a:xfrm>
        </p:spPr>
        <p:txBody>
          <a:bodyPr/>
          <a:lstStyle/>
          <a:p>
            <a:endParaRPr lang="en-US" dirty="0"/>
          </a:p>
        </p:txBody>
      </p:sp>
      <p:sp>
        <p:nvSpPr>
          <p:cNvPr id="6" name="Footer Placeholder 4"/>
          <p:cNvSpPr>
            <a:spLocks noGrp="1"/>
          </p:cNvSpPr>
          <p:nvPr>
            <p:ph type="ftr" sz="quarter" idx="11"/>
          </p:nvPr>
        </p:nvSpPr>
        <p:spPr>
          <a:xfrm rot="16200000">
            <a:off x="7244010" y="3705860"/>
            <a:ext cx="3053081" cy="36576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F1EEAA-A386-400B-BC27-7A4B3C9F51E1}"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12F1EEAA-A386-400B-BC27-7A4B3C9F51E1}"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2F1EEAA-A386-400B-BC27-7A4B3C9F51E1}" type="slidenum">
              <a:rPr lang="en-US" smtClean="0"/>
              <a:t>‹#›</a:t>
            </a:fld>
            <a:endParaRPr lang="en-US" dirty="0"/>
          </a:p>
        </p:txBody>
      </p:sp>
      <p:sp>
        <p:nvSpPr>
          <p:cNvPr id="5" name="Footer Placeholder 4"/>
          <p:cNvSpPr>
            <a:spLocks noGrp="1"/>
          </p:cNvSpPr>
          <p:nvPr>
            <p:ph type="ftr" sz="quarter" idx="3"/>
          </p:nvPr>
        </p:nvSpPr>
        <p:spPr>
          <a:xfrm rot="16200000">
            <a:off x="7244011" y="3705861"/>
            <a:ext cx="3053080" cy="365760"/>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8008552" y="1188721"/>
            <a:ext cx="1523998"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327C7-563F-A34D-B744-E890D71D6901}" type="datetimeFigureOut">
              <a:rPr lang="en-US" smtClean="0"/>
              <a:t>6/2/17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49D92-78E1-B146-A75C-5E7209815835}" type="slidenum">
              <a:rPr lang="en-US" smtClean="0"/>
              <a:t>‹#›</a:t>
            </a:fld>
            <a:endParaRPr lang="en-US" dirty="0"/>
          </a:p>
        </p:txBody>
      </p:sp>
    </p:spTree>
    <p:extLst>
      <p:ext uri="{BB962C8B-B14F-4D97-AF65-F5344CB8AC3E}">
        <p14:creationId xmlns:p14="http://schemas.microsoft.com/office/powerpoint/2010/main" val="17765911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07E21-7968-6640-85FF-30F994F5A4CC}" type="datetimeFigureOut">
              <a:rPr lang="en-US" smtClean="0"/>
              <a:t>6/2/17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EF901-A1EA-E34C-A388-95A05033E53E}" type="slidenum">
              <a:rPr lang="en-US" smtClean="0"/>
              <a:t>‹#›</a:t>
            </a:fld>
            <a:endParaRPr lang="en-US" dirty="0"/>
          </a:p>
        </p:txBody>
      </p:sp>
    </p:spTree>
    <p:extLst>
      <p:ext uri="{BB962C8B-B14F-4D97-AF65-F5344CB8AC3E}">
        <p14:creationId xmlns:p14="http://schemas.microsoft.com/office/powerpoint/2010/main" val="37692177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3CD72-3C52-C34E-9302-98635DD9BDBB}" type="datetimeFigureOut">
              <a:rPr lang="en-US" smtClean="0"/>
              <a:t>6/2/17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1C083-4E70-7A44-8911-7DE39DB54F1A}" type="slidenum">
              <a:rPr lang="en-US" smtClean="0"/>
              <a:t>‹#›</a:t>
            </a:fld>
            <a:endParaRPr lang="en-US" dirty="0"/>
          </a:p>
        </p:txBody>
      </p:sp>
    </p:spTree>
    <p:extLst>
      <p:ext uri="{BB962C8B-B14F-4D97-AF65-F5344CB8AC3E}">
        <p14:creationId xmlns:p14="http://schemas.microsoft.com/office/powerpoint/2010/main" val="20978619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1EEAA-A386-400B-BC27-7A4B3C9F51E1}" type="slidenum">
              <a:rPr lang="en-US" smtClean="0"/>
              <a:t>1</a:t>
            </a:fld>
            <a:endParaRPr lang="en-US" dirty="0"/>
          </a:p>
        </p:txBody>
      </p:sp>
      <p:sp>
        <p:nvSpPr>
          <p:cNvPr id="10" name="Title 1"/>
          <p:cNvSpPr>
            <a:spLocks noGrp="1"/>
          </p:cNvSpPr>
          <p:nvPr>
            <p:ph type="ctrTitle"/>
          </p:nvPr>
        </p:nvSpPr>
        <p:spPr>
          <a:xfrm>
            <a:off x="381000" y="3352800"/>
            <a:ext cx="8001000" cy="1219201"/>
          </a:xfrm>
        </p:spPr>
        <p:txBody>
          <a:bodyPr/>
          <a:lstStyle/>
          <a:p>
            <a:r>
              <a:rPr lang="en-US" sz="3600" dirty="0" smtClean="0"/>
              <a:t>The Economics and Computer Science of a Radio Spectrum Reallocation</a:t>
            </a:r>
            <a:endParaRPr lang="en-US" sz="3200" dirty="0"/>
          </a:p>
        </p:txBody>
      </p:sp>
      <p:sp>
        <p:nvSpPr>
          <p:cNvPr id="11" name="Subtitle 2"/>
          <p:cNvSpPr>
            <a:spLocks noGrp="1"/>
          </p:cNvSpPr>
          <p:nvPr>
            <p:ph type="subTitle" idx="1"/>
          </p:nvPr>
        </p:nvSpPr>
        <p:spPr>
          <a:xfrm>
            <a:off x="685800" y="4572000"/>
            <a:ext cx="6461760" cy="1066800"/>
          </a:xfrm>
        </p:spPr>
        <p:txBody>
          <a:bodyPr>
            <a:normAutofit/>
          </a:bodyPr>
          <a:lstStyle/>
          <a:p>
            <a:r>
              <a:rPr lang="en-US" dirty="0" smtClean="0"/>
              <a:t>Paul Milgrom </a:t>
            </a:r>
          </a:p>
          <a:p>
            <a:r>
              <a:rPr lang="en-US" dirty="0" smtClean="0"/>
              <a:t>Stanford University &amp; Auctionomics</a:t>
            </a:r>
          </a:p>
        </p:txBody>
      </p:sp>
    </p:spTree>
    <p:extLst>
      <p:ext uri="{BB962C8B-B14F-4D97-AF65-F5344CB8AC3E}">
        <p14:creationId xmlns:p14="http://schemas.microsoft.com/office/powerpoint/2010/main" val="183534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4000" r="91467">
                        <a14:foregroundMark x1="42733" y1="82300" x2="22978" y2="85100"/>
                        <a14:foregroundMark x1="4000" y1="14100" x2="4000" y2="14100"/>
                        <a14:foregroundMark x1="11067" y1="19033" x2="11067" y2="19033"/>
                        <a14:foregroundMark x1="11378" y1="15033" x2="20156" y2="50067"/>
                        <a14:foregroundMark x1="17178" y1="47500" x2="11844" y2="22800"/>
                        <a14:foregroundMark x1="10756" y1="13867" x2="8556" y2="12700"/>
                        <a14:foregroundMark x1="13111" y1="13867" x2="13111" y2="13867"/>
                        <a14:foregroundMark x1="17178" y1="12233" x2="91467" y2="15033"/>
                      </a14:backgroundRemoval>
                    </a14:imgEffect>
                  </a14:imgLayer>
                </a14:imgProps>
              </a:ext>
              <a:ext uri="{28A0092B-C50C-407E-A947-70E740481C1C}">
                <a14:useLocalDpi xmlns:a14="http://schemas.microsoft.com/office/drawing/2010/main" val="0"/>
              </a:ext>
            </a:extLst>
          </a:blip>
          <a:srcRect l="7993" t="10062" r="7838" b="13997"/>
          <a:stretch/>
        </p:blipFill>
        <p:spPr>
          <a:xfrm>
            <a:off x="-152400" y="2133599"/>
            <a:ext cx="5791200" cy="3972343"/>
          </a:xfrm>
          <a:prstGeom prst="rect">
            <a:avLst/>
          </a:prstGeom>
        </p:spPr>
      </p:pic>
      <p:sp>
        <p:nvSpPr>
          <p:cNvPr id="2" name="Title 1"/>
          <p:cNvSpPr>
            <a:spLocks noGrp="1"/>
          </p:cNvSpPr>
          <p:nvPr>
            <p:ph type="title"/>
          </p:nvPr>
        </p:nvSpPr>
        <p:spPr/>
        <p:txBody>
          <a:bodyPr/>
          <a:lstStyle/>
          <a:p>
            <a:r>
              <a:rPr lang="en-US" sz="4000" dirty="0"/>
              <a:t> </a:t>
            </a:r>
            <a:r>
              <a:rPr lang="en-US" sz="4000" dirty="0" smtClean="0"/>
              <a:t>Co-Channel Interference Graph</a:t>
            </a:r>
            <a:endParaRPr lang="en-US" sz="4000" dirty="0"/>
          </a:p>
        </p:txBody>
      </p:sp>
      <p:sp>
        <p:nvSpPr>
          <p:cNvPr id="4" name="Slide Number Placeholder 3"/>
          <p:cNvSpPr>
            <a:spLocks noGrp="1"/>
          </p:cNvSpPr>
          <p:nvPr>
            <p:ph type="sldNum" sz="quarter" idx="12"/>
          </p:nvPr>
        </p:nvSpPr>
        <p:spPr/>
        <p:txBody>
          <a:bodyPr/>
          <a:lstStyle/>
          <a:p>
            <a:fld id="{12F1EEAA-A386-400B-BC27-7A4B3C9F51E1}" type="slidenum">
              <a:rPr lang="en-US" smtClean="0"/>
              <a:t>10</a:t>
            </a:fld>
            <a:endParaRPr lang="en-US" dirty="0"/>
          </a:p>
        </p:txBody>
      </p:sp>
      <p:sp>
        <p:nvSpPr>
          <p:cNvPr id="8" name="Content Placeholder 8"/>
          <p:cNvSpPr>
            <a:spLocks noGrp="1"/>
          </p:cNvSpPr>
          <p:nvPr>
            <p:ph sz="half" idx="4294967295"/>
          </p:nvPr>
        </p:nvSpPr>
        <p:spPr>
          <a:xfrm>
            <a:off x="4800600" y="1658112"/>
            <a:ext cx="3581400" cy="4590288"/>
          </a:xfrm>
          <a:prstGeom prst="rect">
            <a:avLst/>
          </a:prstGeom>
        </p:spPr>
        <p:txBody>
          <a:bodyPr>
            <a:normAutofit/>
          </a:bodyPr>
          <a:lstStyle/>
          <a:p>
            <a:pPr marL="114300" indent="0">
              <a:buNone/>
            </a:pPr>
            <a:r>
              <a:rPr lang="en-US" sz="2000" dirty="0" smtClean="0"/>
              <a:t>About 130,000 co-channel constraints shown in the graph.</a:t>
            </a:r>
          </a:p>
          <a:p>
            <a:pPr lvl="1"/>
            <a:r>
              <a:rPr lang="en-US" sz="1800" dirty="0" smtClean="0"/>
              <a:t>Graph coloring is an NP-complete problem.</a:t>
            </a:r>
          </a:p>
          <a:p>
            <a:pPr lvl="1"/>
            <a:endParaRPr lang="en-US" sz="1800" dirty="0"/>
          </a:p>
          <a:p>
            <a:pPr lvl="1"/>
            <a:endParaRPr lang="en-US" sz="1800" dirty="0" smtClean="0"/>
          </a:p>
          <a:p>
            <a:pPr lvl="1"/>
            <a:endParaRPr lang="en-US" sz="1800" dirty="0"/>
          </a:p>
          <a:p>
            <a:pPr lvl="1"/>
            <a:endParaRPr lang="en-US" sz="1800" dirty="0" smtClean="0"/>
          </a:p>
          <a:p>
            <a:pPr marL="114300" indent="0">
              <a:buNone/>
            </a:pPr>
            <a:r>
              <a:rPr lang="en-US" sz="2000" dirty="0" smtClean="0"/>
              <a:t>Actual constraints depend on </a:t>
            </a:r>
            <a:r>
              <a:rPr lang="en-US" sz="2000" dirty="0" smtClean="0"/>
              <a:t>stations </a:t>
            </a:r>
            <a:r>
              <a:rPr lang="en-US" sz="2000" dirty="0" smtClean="0"/>
              <a:t>and channels.</a:t>
            </a:r>
          </a:p>
          <a:p>
            <a:pPr lvl="1"/>
            <a:r>
              <a:rPr lang="en-US" sz="1800" dirty="0" smtClean="0"/>
              <a:t>About 2.7 million constraints in the full list. </a:t>
            </a:r>
          </a:p>
        </p:txBody>
      </p:sp>
    </p:spTree>
    <p:extLst>
      <p:ext uri="{BB962C8B-B14F-4D97-AF65-F5344CB8AC3E}">
        <p14:creationId xmlns:p14="http://schemas.microsoft.com/office/powerpoint/2010/main" val="1629635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Complexity and Auction Rules</a:t>
            </a:r>
            <a:br>
              <a:rPr lang="en-US" sz="2400" dirty="0" smtClean="0"/>
            </a:br>
            <a:r>
              <a:rPr lang="en-US" dirty="0" smtClean="0"/>
              <a:t>Vickrey Auction Computations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20000"/>
                  </a:lnSpc>
                </a:pPr>
                <a:endParaRPr lang="en-US" altLang="en-US" kern="0" dirty="0" smtClean="0">
                  <a:solidFill>
                    <a:schemeClr val="tx1"/>
                  </a:solidFill>
                  <a:ea typeface="Cambria Math"/>
                  <a:cs typeface="Times New Roman"/>
                </a:endParaRPr>
              </a:p>
              <a:p>
                <a:pPr>
                  <a:lnSpc>
                    <a:spcPct val="120000"/>
                  </a:lnSpc>
                </a:pPr>
                <a:r>
                  <a:rPr lang="en-US" altLang="en-US" kern="0" dirty="0" smtClean="0">
                    <a:solidFill>
                      <a:schemeClr val="tx1"/>
                    </a:solidFill>
                    <a:ea typeface="Cambria Math"/>
                    <a:cs typeface="Times New Roman"/>
                  </a:rPr>
                  <a:t>Vickrey price for station </a:t>
                </a:r>
                <a:r>
                  <a:rPr lang="en-US" altLang="en-US" i="1" kern="0" dirty="0" err="1" smtClean="0">
                    <a:solidFill>
                      <a:schemeClr val="tx1"/>
                    </a:solidFill>
                    <a:ea typeface="Cambria Math"/>
                    <a:cs typeface="Times New Roman"/>
                  </a:rPr>
                  <a:t>i</a:t>
                </a:r>
                <a:r>
                  <a:rPr lang="en-US" altLang="en-US" kern="0" dirty="0" smtClean="0">
                    <a:solidFill>
                      <a:schemeClr val="tx1"/>
                    </a:solidFill>
                    <a:ea typeface="Cambria Math"/>
                    <a:cs typeface="Times New Roman"/>
                  </a:rPr>
                  <a:t> that goes off air:</a:t>
                </a:r>
              </a:p>
              <a:p>
                <a:pPr marL="114300" indent="0">
                  <a:lnSpc>
                    <a:spcPct val="120000"/>
                  </a:lnSpc>
                  <a:buNone/>
                </a:pPr>
                <a14:m>
                  <m:oMathPara xmlns:m="http://schemas.openxmlformats.org/officeDocument/2006/math">
                    <m:oMathParaPr>
                      <m:jc m:val="centerGroup"/>
                    </m:oMathParaPr>
                    <m:oMath xmlns:m="http://schemas.openxmlformats.org/officeDocument/2006/math">
                      <m:sSub>
                        <m:sSubPr>
                          <m:ctrlPr>
                            <a:rPr lang="en-US" altLang="en-US" i="1" kern="0">
                              <a:solidFill>
                                <a:schemeClr val="tx1"/>
                              </a:solidFill>
                              <a:latin typeface="Cambria Math" charset="0"/>
                              <a:ea typeface="Cambria Math"/>
                              <a:cs typeface="Times New Roman"/>
                            </a:rPr>
                          </m:ctrlPr>
                        </m:sSubPr>
                        <m:e>
                          <m:r>
                            <a:rPr lang="en-US" altLang="en-US" i="1" kern="0">
                              <a:solidFill>
                                <a:schemeClr val="tx1"/>
                              </a:solidFill>
                              <a:latin typeface="Cambria Math"/>
                              <a:ea typeface="Cambria Math"/>
                              <a:cs typeface="Times New Roman"/>
                            </a:rPr>
                            <m:t>𝑝</m:t>
                          </m:r>
                        </m:e>
                        <m:sub>
                          <m:r>
                            <a:rPr lang="en-US" altLang="en-US" i="1" kern="0">
                              <a:solidFill>
                                <a:schemeClr val="tx1"/>
                              </a:solidFill>
                              <a:latin typeface="Cambria Math"/>
                              <a:ea typeface="Cambria Math"/>
                              <a:cs typeface="Times New Roman"/>
                            </a:rPr>
                            <m:t>𝑖</m:t>
                          </m:r>
                        </m:sub>
                      </m:sSub>
                      <m:r>
                        <a:rPr lang="en-US" altLang="en-US" i="1" kern="0">
                          <a:solidFill>
                            <a:schemeClr val="tx1"/>
                          </a:solidFill>
                          <a:latin typeface="Cambria Math"/>
                          <a:ea typeface="Cambria Math"/>
                          <a:cs typeface="Times New Roman"/>
                        </a:rPr>
                        <m:t>=</m:t>
                      </m:r>
                      <m:d>
                        <m:dPr>
                          <m:ctrlPr>
                            <a:rPr lang="is-IS" altLang="en-US" i="1" kern="0" smtClean="0">
                              <a:solidFill>
                                <a:schemeClr val="tx1"/>
                              </a:solidFill>
                              <a:latin typeface="Cambria Math" charset="0"/>
                              <a:ea typeface="Cambria Math"/>
                              <a:cs typeface="Times New Roman"/>
                            </a:rPr>
                          </m:ctrlPr>
                        </m:dPr>
                        <m:e>
                          <m:func>
                            <m:funcPr>
                              <m:ctrlPr>
                                <a:rPr lang="en-US" altLang="en-US" i="1" kern="0">
                                  <a:solidFill>
                                    <a:schemeClr val="tx1"/>
                                  </a:solidFill>
                                  <a:latin typeface="Cambria Math" charset="0"/>
                                  <a:ea typeface="Cambria Math"/>
                                  <a:cs typeface="Times New Roman"/>
                                </a:rPr>
                              </m:ctrlPr>
                            </m:funcPr>
                            <m:fName>
                              <m:limLow>
                                <m:limLowPr>
                                  <m:ctrlPr>
                                    <a:rPr lang="en-US" altLang="en-US" i="1" kern="0">
                                      <a:solidFill>
                                        <a:schemeClr val="tx1"/>
                                      </a:solidFill>
                                      <a:latin typeface="Cambria Math" charset="0"/>
                                      <a:ea typeface="Cambria Math"/>
                                      <a:cs typeface="Times New Roman"/>
                                    </a:rPr>
                                  </m:ctrlPr>
                                </m:limLowPr>
                                <m:e>
                                  <m:r>
                                    <m:rPr>
                                      <m:sty m:val="p"/>
                                    </m:rPr>
                                    <a:rPr lang="en-US" altLang="en-US" kern="0">
                                      <a:solidFill>
                                        <a:schemeClr val="tx1"/>
                                      </a:solidFill>
                                      <a:latin typeface="Cambria Math"/>
                                      <a:ea typeface="Cambria Math"/>
                                      <a:cs typeface="Times New Roman"/>
                                    </a:rPr>
                                    <m:t>max</m:t>
                                  </m:r>
                                </m:e>
                                <m:lim>
                                  <m:r>
                                    <a:rPr lang="en-US" altLang="en-US" i="1" kern="0">
                                      <a:solidFill>
                                        <a:schemeClr val="tx1"/>
                                      </a:solidFill>
                                      <a:latin typeface="Cambria Math" charset="0"/>
                                      <a:ea typeface="Cambria Math"/>
                                      <a:cs typeface="Times New Roman"/>
                                    </a:rPr>
                                    <m:t>𝑆</m:t>
                                  </m:r>
                                  <m:r>
                                    <a:rPr lang="en-US" altLang="en-US" i="1" kern="0">
                                      <a:solidFill>
                                        <a:schemeClr val="tx1"/>
                                      </a:solidFill>
                                      <a:latin typeface="Cambria Math" charset="0"/>
                                      <a:ea typeface="Cambria Math"/>
                                      <a:cs typeface="Times New Roman"/>
                                    </a:rPr>
                                    <m:t>∈</m:t>
                                  </m:r>
                                  <m:r>
                                    <a:rPr lang="en-US" altLang="en-US" i="1" kern="0">
                                      <a:solidFill>
                                        <a:schemeClr val="tx1"/>
                                      </a:solidFill>
                                      <a:latin typeface="Cambria Math" charset="0"/>
                                      <a:ea typeface="Cambria Math" charset="0"/>
                                      <a:cs typeface="Cambria Math" charset="0"/>
                                    </a:rPr>
                                    <m:t>ℱ</m:t>
                                  </m:r>
                                </m:lim>
                              </m:limLow>
                            </m:fName>
                            <m:e>
                              <m:nary>
                                <m:naryPr>
                                  <m:chr m:val="∑"/>
                                  <m:limLoc m:val="subSup"/>
                                  <m:supHide m:val="on"/>
                                  <m:ctrlPr>
                                    <a:rPr lang="en-US" altLang="en-US" i="1" kern="0">
                                      <a:solidFill>
                                        <a:schemeClr val="tx1"/>
                                      </a:solidFill>
                                      <a:latin typeface="Cambria Math" charset="0"/>
                                      <a:ea typeface="Cambria Math"/>
                                      <a:cs typeface="Times New Roman"/>
                                    </a:rPr>
                                  </m:ctrlPr>
                                </m:naryPr>
                                <m:sub>
                                  <m:r>
                                    <m:rPr>
                                      <m:brk m:alnAt="1"/>
                                    </m:rPr>
                                    <a:rPr lang="en-US" altLang="en-US" i="1" kern="0">
                                      <a:solidFill>
                                        <a:schemeClr val="tx1"/>
                                      </a:solidFill>
                                      <a:latin typeface="Cambria Math"/>
                                      <a:ea typeface="Cambria Math"/>
                                      <a:cs typeface="Times New Roman"/>
                                    </a:rPr>
                                    <m:t>𝑗</m:t>
                                  </m:r>
                                  <m:r>
                                    <a:rPr lang="en-US" altLang="en-US" i="1" kern="0">
                                      <a:solidFill>
                                        <a:schemeClr val="tx1"/>
                                      </a:solidFill>
                                      <a:latin typeface="Cambria Math"/>
                                      <a:ea typeface="Cambria Math"/>
                                      <a:cs typeface="Times New Roman"/>
                                    </a:rPr>
                                    <m:t>∈</m:t>
                                  </m:r>
                                  <m:r>
                                    <m:rPr>
                                      <m:sty m:val="p"/>
                                    </m:rPr>
                                    <a:rPr lang="en-US" altLang="en-US" i="1" kern="0">
                                      <a:solidFill>
                                        <a:schemeClr val="tx1"/>
                                      </a:solidFill>
                                      <a:latin typeface="Cambria Math" charset="0"/>
                                      <a:ea typeface="Cambria Math"/>
                                      <a:cs typeface="Times New Roman"/>
                                    </a:rPr>
                                    <m:t>S</m:t>
                                  </m:r>
                                </m:sub>
                                <m:sup/>
                                <m:e>
                                  <m:sSub>
                                    <m:sSubPr>
                                      <m:ctrlPr>
                                        <a:rPr lang="en-US" altLang="en-US" i="1" kern="0">
                                          <a:solidFill>
                                            <a:schemeClr val="tx1"/>
                                          </a:solidFill>
                                          <a:latin typeface="Cambria Math" charset="0"/>
                                          <a:ea typeface="Cambria Math"/>
                                          <a:cs typeface="Times New Roman"/>
                                        </a:rPr>
                                      </m:ctrlPr>
                                    </m:sSubPr>
                                    <m:e>
                                      <m:r>
                                        <a:rPr lang="en-US" altLang="en-US" i="1" kern="0">
                                          <a:solidFill>
                                            <a:schemeClr val="tx1"/>
                                          </a:solidFill>
                                          <a:latin typeface="Cambria Math" panose="02040503050406030204" pitchFamily="18" charset="0"/>
                                          <a:ea typeface="Cambria Math"/>
                                          <a:cs typeface="Times New Roman"/>
                                        </a:rPr>
                                        <m:t>𝑣</m:t>
                                      </m:r>
                                    </m:e>
                                    <m:sub>
                                      <m:r>
                                        <a:rPr lang="en-US" altLang="en-US" i="1" kern="0">
                                          <a:solidFill>
                                            <a:schemeClr val="tx1"/>
                                          </a:solidFill>
                                          <a:latin typeface="Cambria Math"/>
                                          <a:ea typeface="Cambria Math"/>
                                          <a:cs typeface="Times New Roman"/>
                                        </a:rPr>
                                        <m:t>𝑗</m:t>
                                      </m:r>
                                    </m:sub>
                                  </m:sSub>
                                </m:e>
                              </m:nary>
                            </m:e>
                          </m:func>
                        </m:e>
                      </m:d>
                      <m:r>
                        <a:rPr lang="en-US" altLang="en-US" i="1" kern="0">
                          <a:solidFill>
                            <a:schemeClr val="tx1"/>
                          </a:solidFill>
                          <a:latin typeface="Cambria Math"/>
                          <a:ea typeface="Cambria Math"/>
                          <a:cs typeface="Times New Roman"/>
                        </a:rPr>
                        <m:t>−</m:t>
                      </m:r>
                      <m:d>
                        <m:dPr>
                          <m:ctrlPr>
                            <a:rPr lang="is-IS" altLang="en-US" i="1" kern="0" smtClean="0">
                              <a:solidFill>
                                <a:schemeClr val="tx1"/>
                              </a:solidFill>
                              <a:latin typeface="Cambria Math" charset="0"/>
                              <a:ea typeface="Cambria Math"/>
                              <a:cs typeface="Times New Roman"/>
                            </a:rPr>
                          </m:ctrlPr>
                        </m:dPr>
                        <m:e>
                          <m:func>
                            <m:funcPr>
                              <m:ctrlPr>
                                <a:rPr lang="en-US" altLang="en-US" i="1" kern="0">
                                  <a:solidFill>
                                    <a:schemeClr val="tx1"/>
                                  </a:solidFill>
                                  <a:latin typeface="Cambria Math" charset="0"/>
                                  <a:ea typeface="Cambria Math"/>
                                  <a:cs typeface="Times New Roman"/>
                                </a:rPr>
                              </m:ctrlPr>
                            </m:funcPr>
                            <m:fName>
                              <m:limLow>
                                <m:limLowPr>
                                  <m:ctrlPr>
                                    <a:rPr lang="en-US" altLang="en-US" i="1" kern="0">
                                      <a:solidFill>
                                        <a:schemeClr val="tx1"/>
                                      </a:solidFill>
                                      <a:latin typeface="Cambria Math" charset="0"/>
                                      <a:ea typeface="Cambria Math"/>
                                      <a:cs typeface="Times New Roman"/>
                                    </a:rPr>
                                  </m:ctrlPr>
                                </m:limLowPr>
                                <m:e>
                                  <m:r>
                                    <m:rPr>
                                      <m:sty m:val="p"/>
                                    </m:rPr>
                                    <a:rPr lang="en-US" altLang="en-US" kern="0">
                                      <a:solidFill>
                                        <a:schemeClr val="tx1"/>
                                      </a:solidFill>
                                      <a:latin typeface="Cambria Math"/>
                                      <a:ea typeface="Cambria Math"/>
                                      <a:cs typeface="Times New Roman"/>
                                    </a:rPr>
                                    <m:t>max</m:t>
                                  </m:r>
                                </m:e>
                                <m:lim>
                                  <m:eqArr>
                                    <m:eqArrPr>
                                      <m:ctrlPr>
                                        <a:rPr lang="en-US" altLang="en-US" i="1" kern="0">
                                          <a:solidFill>
                                            <a:schemeClr val="tx1"/>
                                          </a:solidFill>
                                          <a:latin typeface="Cambria Math" charset="0"/>
                                          <a:ea typeface="Cambria Math"/>
                                          <a:cs typeface="Times New Roman"/>
                                        </a:rPr>
                                      </m:ctrlPr>
                                    </m:eqArrPr>
                                    <m:e>
                                      <m:r>
                                        <a:rPr lang="en-US" altLang="en-US" i="1" kern="0">
                                          <a:solidFill>
                                            <a:schemeClr val="tx1"/>
                                          </a:solidFill>
                                          <a:latin typeface="Cambria Math" charset="0"/>
                                          <a:ea typeface="Cambria Math"/>
                                          <a:cs typeface="Times New Roman"/>
                                        </a:rPr>
                                        <m:t>𝑆</m:t>
                                      </m:r>
                                      <m:r>
                                        <a:rPr lang="en-US" altLang="en-US" i="1" kern="0">
                                          <a:solidFill>
                                            <a:schemeClr val="tx1"/>
                                          </a:solidFill>
                                          <a:latin typeface="Cambria Math" charset="0"/>
                                          <a:ea typeface="Cambria Math"/>
                                          <a:cs typeface="Times New Roman"/>
                                        </a:rPr>
                                        <m:t>∈</m:t>
                                      </m:r>
                                      <m:r>
                                        <a:rPr lang="en-US" altLang="en-US" i="1" kern="0">
                                          <a:solidFill>
                                            <a:schemeClr val="tx1"/>
                                          </a:solidFill>
                                          <a:latin typeface="Cambria Math" charset="0"/>
                                          <a:ea typeface="Cambria Math" charset="0"/>
                                          <a:cs typeface="Cambria Math" charset="0"/>
                                        </a:rPr>
                                        <m:t>ℱ</m:t>
                                      </m:r>
                                    </m:e>
                                    <m:e>
                                      <m:r>
                                        <a:rPr lang="en-US" altLang="en-US" b="0" i="1" kern="0" smtClean="0">
                                          <a:solidFill>
                                            <a:schemeClr val="tx1"/>
                                          </a:solidFill>
                                          <a:latin typeface="Cambria Math" charset="0"/>
                                          <a:ea typeface="Cambria Math" charset="0"/>
                                          <a:cs typeface="Cambria Math" charset="0"/>
                                        </a:rPr>
                                        <m:t>𝑆</m:t>
                                      </m:r>
                                      <m:r>
                                        <a:rPr lang="en-US" altLang="en-US" b="0" i="1" kern="0" smtClean="0">
                                          <a:solidFill>
                                            <a:schemeClr val="tx1"/>
                                          </a:solidFill>
                                          <a:latin typeface="Cambria Math" charset="0"/>
                                          <a:ea typeface="Cambria Math" charset="0"/>
                                          <a:cs typeface="Cambria Math" charset="0"/>
                                        </a:rPr>
                                        <m:t>∋</m:t>
                                      </m:r>
                                      <m:r>
                                        <a:rPr lang="en-US" altLang="en-US" b="0" i="1" kern="0" smtClean="0">
                                          <a:solidFill>
                                            <a:schemeClr val="tx1"/>
                                          </a:solidFill>
                                          <a:latin typeface="Cambria Math" charset="0"/>
                                          <a:ea typeface="Cambria Math" charset="0"/>
                                          <a:cs typeface="Cambria Math" charset="0"/>
                                        </a:rPr>
                                        <m:t>𝑖</m:t>
                                      </m:r>
                                    </m:e>
                                  </m:eqArr>
                                </m:lim>
                              </m:limLow>
                            </m:fName>
                            <m:e>
                              <m:nary>
                                <m:naryPr>
                                  <m:chr m:val="∑"/>
                                  <m:limLoc m:val="subSup"/>
                                  <m:supHide m:val="on"/>
                                  <m:ctrlPr>
                                    <a:rPr lang="en-US" altLang="en-US" i="1" kern="0">
                                      <a:solidFill>
                                        <a:schemeClr val="tx1"/>
                                      </a:solidFill>
                                      <a:latin typeface="Cambria Math" charset="0"/>
                                      <a:ea typeface="Cambria Math"/>
                                      <a:cs typeface="Times New Roman"/>
                                    </a:rPr>
                                  </m:ctrlPr>
                                </m:naryPr>
                                <m:sub>
                                  <m:r>
                                    <m:rPr>
                                      <m:brk m:alnAt="1"/>
                                    </m:rPr>
                                    <a:rPr lang="en-US" altLang="en-US" i="1" kern="0">
                                      <a:solidFill>
                                        <a:schemeClr val="tx1"/>
                                      </a:solidFill>
                                      <a:latin typeface="Cambria Math"/>
                                      <a:ea typeface="Cambria Math"/>
                                      <a:cs typeface="Times New Roman"/>
                                    </a:rPr>
                                    <m:t>𝑗</m:t>
                                  </m:r>
                                  <m:r>
                                    <a:rPr lang="en-US" altLang="en-US" i="1" kern="0">
                                      <a:solidFill>
                                        <a:schemeClr val="tx1"/>
                                      </a:solidFill>
                                      <a:latin typeface="Cambria Math"/>
                                      <a:ea typeface="Cambria Math"/>
                                      <a:cs typeface="Times New Roman"/>
                                    </a:rPr>
                                    <m:t>∈</m:t>
                                  </m:r>
                                  <m:r>
                                    <a:rPr lang="en-US" altLang="en-US" i="1" kern="0">
                                      <a:solidFill>
                                        <a:schemeClr val="tx1"/>
                                      </a:solidFill>
                                      <a:latin typeface="Cambria Math" charset="0"/>
                                      <a:ea typeface="Cambria Math"/>
                                      <a:cs typeface="Times New Roman"/>
                                    </a:rPr>
                                    <m:t>𝑆</m:t>
                                  </m:r>
                                </m:sub>
                                <m:sup/>
                                <m:e>
                                  <m:sSub>
                                    <m:sSubPr>
                                      <m:ctrlPr>
                                        <a:rPr lang="en-US" altLang="en-US" i="1" kern="0">
                                          <a:solidFill>
                                            <a:schemeClr val="tx1"/>
                                          </a:solidFill>
                                          <a:latin typeface="Cambria Math" charset="0"/>
                                          <a:ea typeface="Cambria Math"/>
                                          <a:cs typeface="Times New Roman"/>
                                        </a:rPr>
                                      </m:ctrlPr>
                                    </m:sSubPr>
                                    <m:e>
                                      <m:r>
                                        <a:rPr lang="en-US" altLang="en-US" i="1" kern="0">
                                          <a:solidFill>
                                            <a:schemeClr val="tx1"/>
                                          </a:solidFill>
                                          <a:latin typeface="Cambria Math" panose="02040503050406030204" pitchFamily="18" charset="0"/>
                                          <a:ea typeface="Cambria Math"/>
                                          <a:cs typeface="Times New Roman"/>
                                        </a:rPr>
                                        <m:t>𝑣</m:t>
                                      </m:r>
                                    </m:e>
                                    <m:sub>
                                      <m:r>
                                        <a:rPr lang="en-US" altLang="en-US" i="1" kern="0">
                                          <a:solidFill>
                                            <a:schemeClr val="tx1"/>
                                          </a:solidFill>
                                          <a:latin typeface="Cambria Math"/>
                                          <a:ea typeface="Cambria Math"/>
                                          <a:cs typeface="Times New Roman"/>
                                        </a:rPr>
                                        <m:t>𝑗</m:t>
                                      </m:r>
                                    </m:sub>
                                  </m:sSub>
                                </m:e>
                              </m:nary>
                            </m:e>
                          </m:func>
                        </m:e>
                      </m:d>
                    </m:oMath>
                  </m:oMathPara>
                </a14:m>
                <a:endParaRPr lang="en-US" altLang="en-US" kern="0" dirty="0" smtClean="0">
                  <a:solidFill>
                    <a:schemeClr val="tx1"/>
                  </a:solidFill>
                  <a:ea typeface="Cambria Math"/>
                  <a:cs typeface="Times New Roman"/>
                </a:endParaRPr>
              </a:p>
              <a:p>
                <a:pPr>
                  <a:lnSpc>
                    <a:spcPct val="120000"/>
                  </a:lnSpc>
                </a:pPr>
                <a:endParaRPr lang="en-US" dirty="0" smtClean="0"/>
              </a:p>
              <a:p>
                <a:pPr>
                  <a:lnSpc>
                    <a:spcPct val="120000"/>
                  </a:lnSpc>
                </a:pPr>
                <a:r>
                  <a:rPr lang="en-US" dirty="0" smtClean="0"/>
                  <a:t>With </a:t>
                </a:r>
                <a:r>
                  <a:rPr lang="en-US" dirty="0"/>
                  <a:t>2200 stations, a 1% computation error in a single maximization leads, on average, to a 2200% pricing error (and sometimes negative prices). </a:t>
                </a:r>
                <a:endParaRPr lang="en-US" altLang="en-US" kern="0" dirty="0" smtClean="0">
                  <a:ea typeface="Cambria Math"/>
                  <a:cs typeface="Times New Roman"/>
                </a:endParaRPr>
              </a:p>
              <a:p>
                <a:pPr lvl="1">
                  <a:lnSpc>
                    <a:spcPct val="120000"/>
                  </a:lnSpc>
                </a:pPr>
                <a:r>
                  <a:rPr lang="en-US" altLang="en-US" i="1" kern="0" dirty="0" smtClean="0">
                    <a:ea typeface="Cambria Math"/>
                    <a:cs typeface="Times New Roman"/>
                  </a:rPr>
                  <a:t>Not computable in practice.</a:t>
                </a:r>
                <a:endParaRPr lang="en-US" altLang="en-US" i="1" kern="0" dirty="0" smtClean="0">
                  <a:solidFill>
                    <a:schemeClr val="tx1"/>
                  </a:solidFill>
                  <a:ea typeface="Cambria Math"/>
                  <a:cs typeface="Times New Roman"/>
                </a:endParaRPr>
              </a:p>
              <a:p>
                <a:pPr lvl="1">
                  <a:lnSpc>
                    <a:spcPct val="120000"/>
                  </a:lnSpc>
                </a:pPr>
                <a:endParaRPr lang="en-US" i="1"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11</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35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Ease of bidding</a:t>
            </a:r>
            <a:endParaRPr lang="en-US" dirty="0"/>
          </a:p>
        </p:txBody>
      </p:sp>
      <p:sp>
        <p:nvSpPr>
          <p:cNvPr id="8" name="Text Placeholder 7"/>
          <p:cNvSpPr>
            <a:spLocks noGrp="1"/>
          </p:cNvSpPr>
          <p:nvPr>
            <p:ph type="body" idx="1"/>
          </p:nvPr>
        </p:nvSpPr>
        <p:spPr/>
        <p:txBody>
          <a:bodyPr/>
          <a:lstStyle/>
          <a:p>
            <a:r>
              <a:rPr lang="en-US" dirty="0" smtClean="0"/>
              <a:t>Encouraging participation &amp; minimizing errors</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12</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529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Bidder Trust and Experience</a:t>
            </a:r>
            <a:endParaRPr lang="en-US" dirty="0"/>
          </a:p>
        </p:txBody>
      </p:sp>
      <p:sp>
        <p:nvSpPr>
          <p:cNvPr id="3" name="Content Placeholder 2"/>
          <p:cNvSpPr>
            <a:spLocks noGrp="1"/>
          </p:cNvSpPr>
          <p:nvPr>
            <p:ph idx="1"/>
          </p:nvPr>
        </p:nvSpPr>
        <p:spPr/>
        <p:txBody>
          <a:bodyPr>
            <a:normAutofit fontScale="85000" lnSpcReduction="20000"/>
          </a:bodyPr>
          <a:lstStyle/>
          <a:p>
            <a:pPr marL="114300" indent="0">
              <a:lnSpc>
                <a:spcPct val="120000"/>
              </a:lnSpc>
              <a:buNone/>
            </a:pPr>
            <a:r>
              <a:rPr lang="en-US" dirty="0"/>
              <a:t>Dear Mr. Broadcaster:</a:t>
            </a:r>
          </a:p>
          <a:p>
            <a:pPr marL="114300" indent="0">
              <a:lnSpc>
                <a:spcPct val="120000"/>
              </a:lnSpc>
              <a:buNone/>
            </a:pPr>
            <a:r>
              <a:rPr lang="en-US" dirty="0"/>
              <a:t>We have heard your concerns about the complexity of the spectrum reallocation process. You may even be unsure about whether to participate or how much to bid. To make things as easy as possible for you, we have adopted a Nobel-prize winning auction procedure called the “Vickrey auction.”</a:t>
            </a:r>
          </a:p>
          <a:p>
            <a:pPr marL="114300" indent="0">
              <a:lnSpc>
                <a:spcPct val="120000"/>
              </a:lnSpc>
              <a:buNone/>
            </a:pPr>
            <a:r>
              <a:rPr lang="en-US" dirty="0"/>
              <a:t>In this auction, all you need to do is to tell us what your broadcast rights are worth to you. We’ll figure out whether you are a winner and, if so, how much to pay to buy your rights. The rules will ensure that it is in your interest to report truthfully. That is the magic of the Vickrey auction!</a:t>
            </a:r>
          </a:p>
          <a:p>
            <a:pPr marL="114300" indent="0">
              <a:lnSpc>
                <a:spcPct val="120000"/>
              </a:lnSpc>
              <a:buNone/>
            </a:pPr>
            <a:r>
              <a:rPr lang="en-US" dirty="0"/>
              <a:t>The computations that we do will be very hard ones, and we cannot guarantee that they will be exactly correct. Also, federal law forbids us to share the information that you would need to check them.  </a:t>
            </a:r>
          </a:p>
          <a:p>
            <a:pPr marL="114300" indent="0">
              <a:lnSpc>
                <a:spcPct val="120000"/>
              </a:lnSpc>
              <a:buNone/>
            </a:pPr>
            <a:r>
              <a:rPr lang="en-US" dirty="0" smtClean="0"/>
              <a:t>We </a:t>
            </a:r>
            <a:r>
              <a:rPr lang="en-US" dirty="0"/>
              <a:t>take your trust very seriously, and we will make the best computations possible! </a:t>
            </a:r>
          </a:p>
          <a:p>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13</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283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Deferred </a:t>
            </a:r>
            <a:r>
              <a:rPr lang="en-US" dirty="0" smtClean="0"/>
              <a:t>acceptance </a:t>
            </a:r>
            <a:r>
              <a:rPr lang="en-US" dirty="0" smtClean="0"/>
              <a:t>auctions</a:t>
            </a:r>
            <a:endParaRPr lang="en-US" dirty="0"/>
          </a:p>
        </p:txBody>
      </p:sp>
      <p:sp>
        <p:nvSpPr>
          <p:cNvPr id="8" name="Text Placeholder 7"/>
          <p:cNvSpPr>
            <a:spLocks noGrp="1"/>
          </p:cNvSpPr>
          <p:nvPr>
            <p:ph type="body" idx="1"/>
          </p:nvPr>
        </p:nvSpPr>
        <p:spPr/>
        <p:txBody>
          <a:bodyPr/>
          <a:lstStyle/>
          <a:p>
            <a:r>
              <a:rPr lang="en-US" dirty="0" smtClean="0"/>
              <a:t>Replacing the Vickrey Auction</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14</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62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F1EEAA-A386-400B-BC27-7A4B3C9F51E1}" type="slidenum">
              <a:rPr lang="en-US" smtClean="0"/>
              <a:t>15</a:t>
            </a:fld>
            <a:endParaRPr lang="en-US" dirty="0"/>
          </a:p>
        </p:txBody>
      </p:sp>
      <p:sp>
        <p:nvSpPr>
          <p:cNvPr id="9" name="Title 1"/>
          <p:cNvSpPr txBox="1">
            <a:spLocks/>
          </p:cNvSpPr>
          <p:nvPr/>
        </p:nvSpPr>
        <p:spPr>
          <a:xfrm>
            <a:off x="457200" y="274638"/>
            <a:ext cx="76200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Airline Overbooking Problem</a:t>
            </a:r>
            <a:endParaRPr lang="en-CA" dirty="0"/>
          </a:p>
        </p:txBody>
      </p:sp>
      <p:grpSp>
        <p:nvGrpSpPr>
          <p:cNvPr id="10" name="Group 9"/>
          <p:cNvGrpSpPr/>
          <p:nvPr/>
        </p:nvGrpSpPr>
        <p:grpSpPr>
          <a:xfrm>
            <a:off x="159800" y="1152966"/>
            <a:ext cx="3260072" cy="5381210"/>
            <a:chOff x="159800" y="1152966"/>
            <a:chExt cx="3260072" cy="5381210"/>
          </a:xfrm>
        </p:grpSpPr>
        <p:pic>
          <p:nvPicPr>
            <p:cNvPr id="11"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Oval 11"/>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2055491" y="214867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2497025" y="247056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1800543" y="243210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559693" y="27981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2024577"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424804"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2790849"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1453432"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2212584"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2407712"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027424"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436198"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2860639"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2028285" y="465527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2214867"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1988258" y="24758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1407428" y="533168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1407428" y="583841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202845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2318018" y="6348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693942" y="608732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45213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787412" y="60758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2463562" y="63502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2032640"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174766" y="583205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2452896" y="58244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202236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217095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2026920" y="557678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32029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246507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246888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941320" y="557678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175510"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75" name="TextBox 74"/>
              <p:cNvSpPr txBox="1"/>
              <p:nvPr/>
            </p:nvSpPr>
            <p:spPr>
              <a:xfrm>
                <a:off x="3995936" y="1196752"/>
                <a:ext cx="4481331" cy="4093428"/>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Let’s consider the example of </a:t>
                </a:r>
                <a:r>
                  <a:rPr lang="en-CA" sz="2000" b="1" dirty="0" smtClean="0">
                    <a:solidFill>
                      <a:srgbClr val="00CC00"/>
                    </a:solidFill>
                  </a:rPr>
                  <a:t>airline overbooking</a:t>
                </a:r>
                <a:r>
                  <a:rPr lang="en-CA" sz="2000" dirty="0" smtClean="0"/>
                  <a:t>, where passengers either fly in their assigned cabin or are </a:t>
                </a:r>
                <a:br>
                  <a:rPr lang="en-CA" sz="2000" dirty="0" smtClean="0"/>
                </a:br>
                <a:r>
                  <a:rPr lang="en-CA" sz="2000" dirty="0" smtClean="0"/>
                  <a:t>compensated to give up their seat</a:t>
                </a:r>
              </a:p>
              <a:p>
                <a:pPr marL="285750" indent="-285750">
                  <a:buFont typeface="Arial" panose="020B0604020202020204" pitchFamily="34" charset="0"/>
                  <a:buChar char="•"/>
                </a:pPr>
                <a:endParaRPr lang="en-CA" sz="2000" dirty="0" smtClean="0"/>
              </a:p>
              <a:p>
                <a:pPr marL="285750" indent="-285750">
                  <a:buFont typeface="Arial" panose="020B0604020202020204" pitchFamily="34" charset="0"/>
                  <a:buChar char="•"/>
                </a:pPr>
                <a:r>
                  <a:rPr lang="en-CA" sz="2000" dirty="0" smtClean="0"/>
                  <a:t>Thus, the </a:t>
                </a:r>
                <a:r>
                  <a:rPr lang="en-CA" sz="2000" b="1" dirty="0" smtClean="0">
                    <a:solidFill>
                      <a:srgbClr val="00CC00"/>
                    </a:solidFill>
                  </a:rPr>
                  <a:t>feasibility constraint </a:t>
                </a:r>
                <a:r>
                  <a:rPr lang="en-CA" sz="2000" dirty="0" smtClean="0"/>
                  <a:t>is </a:t>
                </a:r>
                <a:br>
                  <a:rPr lang="en-CA" sz="2000" dirty="0" smtClean="0"/>
                </a:br>
                <a:r>
                  <a:rPr lang="en-CA" sz="2000" dirty="0" smtClean="0"/>
                  <a:t>(# passengers in cabin) </a:t>
                </a:r>
                <a14:m>
                  <m:oMath xmlns:m="http://schemas.openxmlformats.org/officeDocument/2006/math">
                    <m:r>
                      <a:rPr lang="en-CA" sz="2000" b="0" i="1" smtClean="0">
                        <a:latin typeface="Cambria Math"/>
                      </a:rPr>
                      <m:t>≤</m:t>
                    </m:r>
                  </m:oMath>
                </a14:m>
                <a:r>
                  <a:rPr lang="en-CA" sz="2000" dirty="0" smtClean="0"/>
                  <a:t> (# seats)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smtClean="0"/>
                  <a:t>We’ll use a </a:t>
                </a:r>
                <a:r>
                  <a:rPr lang="en-CA" sz="2000" b="1" dirty="0" smtClean="0">
                    <a:solidFill>
                      <a:srgbClr val="00CC00"/>
                    </a:solidFill>
                  </a:rPr>
                  <a:t>descending clock</a:t>
                </a:r>
                <a:r>
                  <a:rPr lang="en-CA" sz="2000" dirty="0" smtClean="0">
                    <a:solidFill>
                      <a:srgbClr val="00CC00"/>
                    </a:solidFill>
                  </a:rPr>
                  <a:t> </a:t>
                </a:r>
                <a:r>
                  <a:rPr lang="en-CA" sz="2000" dirty="0" smtClean="0"/>
                  <a:t>auction to set compensations</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smtClean="0"/>
                  <a:t>Let’s start with a plane big </a:t>
                </a:r>
                <a:br>
                  <a:rPr lang="en-CA" sz="2000" dirty="0" smtClean="0"/>
                </a:br>
                <a:r>
                  <a:rPr lang="en-CA" sz="2000" dirty="0" smtClean="0"/>
                  <a:t>enough to hold everyone…</a:t>
                </a:r>
                <a:endParaRPr lang="en-CA" sz="20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995936" y="1196752"/>
                <a:ext cx="4481331" cy="4093428"/>
              </a:xfrm>
              <a:prstGeom prst="rect">
                <a:avLst/>
              </a:prstGeom>
              <a:blipFill rotWithShape="0">
                <a:blip r:embed="rId3"/>
                <a:stretch>
                  <a:fillRect l="-1224" t="-744" r="-1905" b="-1637"/>
                </a:stretch>
              </a:blipFill>
            </p:spPr>
            <p:txBody>
              <a:bodyPr/>
              <a:lstStyle/>
              <a:p>
                <a:r>
                  <a:rPr lang="en-US">
                    <a:noFill/>
                  </a:rPr>
                  <a:t> </a:t>
                </a:r>
              </a:p>
            </p:txBody>
          </p:sp>
        </mc:Fallback>
      </mc:AlternateContent>
      <p:sp>
        <p:nvSpPr>
          <p:cNvPr id="76"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77"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
        <p:nvSpPr>
          <p:cNvPr id="2" name="TextBox 1"/>
          <p:cNvSpPr txBox="1"/>
          <p:nvPr/>
        </p:nvSpPr>
        <p:spPr>
          <a:xfrm>
            <a:off x="457200" y="76200"/>
            <a:ext cx="6019800" cy="369332"/>
          </a:xfrm>
          <a:prstGeom prst="rect">
            <a:avLst/>
          </a:prstGeom>
          <a:noFill/>
        </p:spPr>
        <p:txBody>
          <a:bodyPr wrap="square" rtlCol="0">
            <a:spAutoFit/>
          </a:bodyPr>
          <a:lstStyle/>
          <a:p>
            <a:r>
              <a:rPr lang="en-US" i="1" dirty="0" smtClean="0">
                <a:solidFill>
                  <a:srgbClr val="FF0000"/>
                </a:solidFill>
              </a:rPr>
              <a:t>Thank you to Kevin Leyton-Brown for sharing these slides!</a:t>
            </a:r>
            <a:endParaRPr lang="en-US" i="1" dirty="0">
              <a:solidFill>
                <a:srgbClr val="FF0000"/>
              </a:solidFill>
            </a:endParaRPr>
          </a:p>
        </p:txBody>
      </p:sp>
    </p:spTree>
    <p:extLst>
      <p:ext uri="{BB962C8B-B14F-4D97-AF65-F5344CB8AC3E}">
        <p14:creationId xmlns:p14="http://schemas.microsoft.com/office/powerpoint/2010/main" val="147627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16</a:t>
            </a:fld>
            <a:endParaRPr lang="en-US" dirty="0"/>
          </a:p>
        </p:txBody>
      </p:sp>
      <p:sp>
        <p:nvSpPr>
          <p:cNvPr id="5"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6" name="Group 5"/>
          <p:cNvGrpSpPr/>
          <p:nvPr/>
        </p:nvGrpSpPr>
        <p:grpSpPr>
          <a:xfrm>
            <a:off x="159800" y="1152966"/>
            <a:ext cx="3260072" cy="5381210"/>
            <a:chOff x="159800" y="1152966"/>
            <a:chExt cx="3260072" cy="5381210"/>
          </a:xfrm>
        </p:grpSpPr>
        <p:pic>
          <p:nvPicPr>
            <p:cNvPr id="7" name="Picture 2" descr="http://upload.wikimedia.org/wikipedia/commons/thumb/5/5c/Asiana_Boeing_747-400_Seat_Plan.svg/312px-Asiana_Boeing_747-400_Seat_Pla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7"/>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8"/>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p:cNvSpPr txBox="1"/>
          <p:nvPr/>
        </p:nvSpPr>
        <p:spPr>
          <a:xfrm>
            <a:off x="6012160" y="1196752"/>
            <a:ext cx="1332416" cy="584775"/>
          </a:xfrm>
          <a:prstGeom prst="rect">
            <a:avLst/>
          </a:prstGeom>
          <a:noFill/>
        </p:spPr>
        <p:txBody>
          <a:bodyPr wrap="none" rtlCol="0">
            <a:spAutoFit/>
          </a:bodyPr>
          <a:lstStyle/>
          <a:p>
            <a:r>
              <a:rPr lang="en-CA" sz="3200" b="1" dirty="0" smtClean="0">
                <a:solidFill>
                  <a:srgbClr val="FF0000"/>
                </a:solidFill>
              </a:rPr>
              <a:t>$1,000</a:t>
            </a:r>
            <a:endParaRPr lang="en-CA" sz="3200" b="1" dirty="0">
              <a:solidFill>
                <a:srgbClr val="FF0000"/>
              </a:solidFill>
            </a:endParaRPr>
          </a:p>
        </p:txBody>
      </p:sp>
      <p:sp>
        <p:nvSpPr>
          <p:cNvPr id="14" name="Oval 13"/>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2055491" y="214867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497025" y="247056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800543" y="243210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2559693" y="27981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2024577"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424804"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2790849"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1453432"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212584"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407712"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2027424"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2436198"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2860639"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2028285" y="465527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2214867"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1988258" y="24758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407428" y="533168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407428" y="583841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202845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318018" y="6348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93942" y="608732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45213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2787412" y="60758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463562" y="63502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2032640"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2174766" y="583205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2452896" y="58244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202236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217095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2026920" y="557678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32029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246507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46888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2941320" y="557678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2175510"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TextBox 76"/>
          <p:cNvSpPr txBox="1"/>
          <p:nvPr/>
        </p:nvSpPr>
        <p:spPr>
          <a:xfrm>
            <a:off x="3352800" y="1152966"/>
            <a:ext cx="2819400" cy="1631216"/>
          </a:xfrm>
          <a:prstGeom prst="rect">
            <a:avLst/>
          </a:prstGeom>
          <a:noFill/>
        </p:spPr>
        <p:txBody>
          <a:bodyPr wrap="square" rtlCol="0">
            <a:spAutoFit/>
          </a:bodyPr>
          <a:lstStyle/>
          <a:p>
            <a:r>
              <a:rPr lang="en-CA" sz="2000" dirty="0" smtClean="0"/>
              <a:t>The airline substitutes </a:t>
            </a:r>
            <a:br>
              <a:rPr lang="en-CA" sz="2000" dirty="0" smtClean="0"/>
            </a:br>
            <a:r>
              <a:rPr lang="en-CA" sz="2000" dirty="0" smtClean="0"/>
              <a:t>a </a:t>
            </a:r>
            <a:r>
              <a:rPr lang="en-CA" sz="2000" dirty="0" smtClean="0">
                <a:solidFill>
                  <a:srgbClr val="00CC00"/>
                </a:solidFill>
              </a:rPr>
              <a:t>smaller plane</a:t>
            </a:r>
            <a:r>
              <a:rPr lang="en-CA" sz="2000" dirty="0" smtClean="0"/>
              <a:t> and opens the bidding with a high initial compensation offer.</a:t>
            </a:r>
            <a:endParaRPr lang="en-CA" sz="2000" dirty="0"/>
          </a:p>
        </p:txBody>
      </p:sp>
      <p:sp>
        <p:nvSpPr>
          <p:cNvPr id="78"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79"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95199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17</a:t>
            </a:fld>
            <a:endParaRPr lang="en-US" dirty="0"/>
          </a:p>
        </p:txBody>
      </p:sp>
      <p:sp>
        <p:nvSpPr>
          <p:cNvPr id="5"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6" name="Group 5"/>
          <p:cNvGrpSpPr/>
          <p:nvPr/>
        </p:nvGrpSpPr>
        <p:grpSpPr>
          <a:xfrm>
            <a:off x="159800" y="1152966"/>
            <a:ext cx="3260072" cy="5381210"/>
            <a:chOff x="159800" y="1152966"/>
            <a:chExt cx="3260072" cy="5381210"/>
          </a:xfrm>
        </p:grpSpPr>
        <p:pic>
          <p:nvPicPr>
            <p:cNvPr id="7"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7"/>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8"/>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p:cNvSpPr txBox="1"/>
          <p:nvPr/>
        </p:nvSpPr>
        <p:spPr>
          <a:xfrm>
            <a:off x="6012160" y="1196752"/>
            <a:ext cx="1332416" cy="584775"/>
          </a:xfrm>
          <a:prstGeom prst="rect">
            <a:avLst/>
          </a:prstGeom>
          <a:noFill/>
        </p:spPr>
        <p:txBody>
          <a:bodyPr wrap="none" rtlCol="0">
            <a:spAutoFit/>
          </a:bodyPr>
          <a:lstStyle/>
          <a:p>
            <a:r>
              <a:rPr lang="en-CA" sz="3200" b="1" dirty="0" smtClean="0"/>
              <a:t>$1,000</a:t>
            </a:r>
            <a:endParaRPr lang="en-CA" sz="3200" b="1" dirty="0"/>
          </a:p>
        </p:txBody>
      </p:sp>
      <p:sp>
        <p:nvSpPr>
          <p:cNvPr id="14" name="Oval 13"/>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6588078" y="19549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6333130" y="223843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6473975"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5902830"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661982"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6476822"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6477683" y="455728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6664265"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6134452" y="56627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6755482" y="61695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6420966" y="591168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675966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67539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Left Arrow 76"/>
          <p:cNvSpPr/>
          <p:nvPr/>
        </p:nvSpPr>
        <p:spPr>
          <a:xfrm flipH="1">
            <a:off x="3563888" y="2248532"/>
            <a:ext cx="1944216" cy="573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Left Arrow 77"/>
          <p:cNvSpPr/>
          <p:nvPr/>
        </p:nvSpPr>
        <p:spPr>
          <a:xfrm flipH="1">
            <a:off x="3563888" y="3843571"/>
            <a:ext cx="1944216" cy="573199"/>
          </a:xfrm>
          <a:prstGeom prst="lef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Left Arrow 78"/>
          <p:cNvSpPr/>
          <p:nvPr/>
        </p:nvSpPr>
        <p:spPr>
          <a:xfrm flipH="1">
            <a:off x="3563888"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1"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25357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18</a:t>
            </a:fld>
            <a:endParaRPr lang="en-US" dirty="0"/>
          </a:p>
        </p:txBody>
      </p:sp>
      <p:grpSp>
        <p:nvGrpSpPr>
          <p:cNvPr id="5" name="Group 4"/>
          <p:cNvGrpSpPr/>
          <p:nvPr/>
        </p:nvGrpSpPr>
        <p:grpSpPr>
          <a:xfrm>
            <a:off x="159800" y="1152966"/>
            <a:ext cx="3260072" cy="5381210"/>
            <a:chOff x="159800" y="1152966"/>
            <a:chExt cx="3260072" cy="5381210"/>
          </a:xfrm>
        </p:grpSpPr>
        <p:pic>
          <p:nvPicPr>
            <p:cNvPr id="6" name="Picture 5"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Freeform 6"/>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8"/>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TextBox 11"/>
          <p:cNvSpPr txBox="1"/>
          <p:nvPr/>
        </p:nvSpPr>
        <p:spPr>
          <a:xfrm>
            <a:off x="6012160" y="1196752"/>
            <a:ext cx="1204176" cy="584775"/>
          </a:xfrm>
          <a:prstGeom prst="rect">
            <a:avLst/>
          </a:prstGeom>
          <a:noFill/>
        </p:spPr>
        <p:txBody>
          <a:bodyPr wrap="none" rtlCol="0">
            <a:spAutoFit/>
          </a:bodyPr>
          <a:lstStyle/>
          <a:p>
            <a:r>
              <a:rPr lang="en-CA" sz="3200" b="1" dirty="0" smtClean="0">
                <a:solidFill>
                  <a:srgbClr val="FF0000"/>
                </a:solidFill>
              </a:rPr>
              <a:t>  $800</a:t>
            </a:r>
            <a:endParaRPr lang="en-CA" sz="3200" b="1" dirty="0">
              <a:solidFill>
                <a:srgbClr val="FF0000"/>
              </a:solidFill>
            </a:endParaRPr>
          </a:p>
        </p:txBody>
      </p:sp>
      <p:sp>
        <p:nvSpPr>
          <p:cNvPr id="13" name="Oval 12"/>
          <p:cNvSpPr/>
          <p:nvPr/>
        </p:nvSpPr>
        <p:spPr>
          <a:xfrm>
            <a:off x="6588078" y="195499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6333130" y="223843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6473975"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5902830"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6661982"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6476822"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6477683" y="455728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6664265"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134452" y="56627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755482" y="61695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6420966" y="591168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675966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7539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itle 1"/>
          <p:cNvSpPr txBox="1">
            <a:spLocks/>
          </p:cNvSpPr>
          <p:nvPr/>
        </p:nvSpPr>
        <p:spPr>
          <a:xfrm>
            <a:off x="457200" y="274638"/>
            <a:ext cx="7620000" cy="1143000"/>
          </a:xfrm>
          <a:prstGeom prst="rect">
            <a:avLst/>
          </a:prstGeom>
          <a:ln>
            <a:noFill/>
          </a:ln>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sp>
        <p:nvSpPr>
          <p:cNvPr id="77"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78"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203987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19</a:t>
            </a:fld>
            <a:endParaRPr lang="en-US" dirty="0"/>
          </a:p>
        </p:txBody>
      </p:sp>
      <p:sp>
        <p:nvSpPr>
          <p:cNvPr id="5" name="Title 1"/>
          <p:cNvSpPr txBox="1">
            <a:spLocks/>
          </p:cNvSpPr>
          <p:nvPr/>
        </p:nvSpPr>
        <p:spPr>
          <a:xfrm>
            <a:off x="457200" y="274638"/>
            <a:ext cx="7620000" cy="1143000"/>
          </a:xfrm>
          <a:prstGeom prst="rect">
            <a:avLst/>
          </a:prstGeom>
          <a:ln>
            <a:noFill/>
          </a:ln>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6" name="Group 5"/>
          <p:cNvGrpSpPr/>
          <p:nvPr/>
        </p:nvGrpSpPr>
        <p:grpSpPr>
          <a:xfrm>
            <a:off x="159800" y="1152966"/>
            <a:ext cx="3260072" cy="5381210"/>
            <a:chOff x="159800" y="1152966"/>
            <a:chExt cx="3260072" cy="5381210"/>
          </a:xfrm>
        </p:grpSpPr>
        <p:pic>
          <p:nvPicPr>
            <p:cNvPr id="7"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7"/>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8"/>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4" name="Oval 13"/>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6661982"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6476822"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6477683" y="455728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6664265"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134452" y="56627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755482" y="61695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6420966" y="591168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7539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2666984" y="243498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Left Arrow 76"/>
          <p:cNvSpPr/>
          <p:nvPr/>
        </p:nvSpPr>
        <p:spPr>
          <a:xfrm>
            <a:off x="3851920" y="2248532"/>
            <a:ext cx="1944216" cy="573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Left Arrow 77"/>
          <p:cNvSpPr/>
          <p:nvPr/>
        </p:nvSpPr>
        <p:spPr>
          <a:xfrm>
            <a:off x="3851920" y="3843571"/>
            <a:ext cx="1944216" cy="573199"/>
          </a:xfrm>
          <a:prstGeom prst="lef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Left Arrow 78"/>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1"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78080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Reallocation Problem</a:t>
            </a:r>
            <a:endParaRPr lang="en-US" dirty="0"/>
          </a:p>
        </p:txBody>
      </p:sp>
      <p:sp>
        <p:nvSpPr>
          <p:cNvPr id="3" name="Content Placeholder 2"/>
          <p:cNvSpPr>
            <a:spLocks noGrp="1"/>
          </p:cNvSpPr>
          <p:nvPr>
            <p:ph idx="1"/>
          </p:nvPr>
        </p:nvSpPr>
        <p:spPr>
          <a:xfrm>
            <a:off x="457200" y="1828800"/>
            <a:ext cx="7620000" cy="4216400"/>
          </a:xfrm>
        </p:spPr>
        <p:txBody>
          <a:bodyPr>
            <a:normAutofit lnSpcReduction="10000"/>
          </a:bodyPr>
          <a:lstStyle/>
          <a:p>
            <a:endParaRPr lang="en-US" dirty="0" smtClean="0"/>
          </a:p>
          <a:p>
            <a:r>
              <a:rPr lang="en-US" dirty="0" smtClean="0"/>
              <a:t>National broadband plan (2010) </a:t>
            </a:r>
          </a:p>
          <a:p>
            <a:pPr lvl="1"/>
            <a:r>
              <a:rPr lang="en-US" dirty="0" smtClean="0"/>
              <a:t>Growing demand for radio spectrum capacity for mobile broadband and related services.</a:t>
            </a:r>
          </a:p>
          <a:p>
            <a:pPr lvl="1"/>
            <a:r>
              <a:rPr lang="en-US" dirty="0" smtClean="0"/>
              <a:t>Shrinking value of licenses used for over-the-air TV broadcasts.</a:t>
            </a:r>
          </a:p>
          <a:p>
            <a:pPr lvl="1"/>
            <a:r>
              <a:rPr lang="en-US" dirty="0" smtClean="0"/>
              <a:t>Efficient to reallocate between uses.</a:t>
            </a:r>
          </a:p>
          <a:p>
            <a:endParaRPr lang="en-US" dirty="0" smtClean="0"/>
          </a:p>
          <a:p>
            <a:r>
              <a:rPr lang="en-US" dirty="0" smtClean="0"/>
              <a:t>Simple market solutions insufficient</a:t>
            </a:r>
          </a:p>
          <a:p>
            <a:pPr lvl="1"/>
            <a:r>
              <a:rPr lang="en-US" dirty="0" smtClean="0"/>
              <a:t>International coordination of frequency uses.</a:t>
            </a:r>
          </a:p>
          <a:p>
            <a:pPr lvl="1"/>
            <a:r>
              <a:rPr lang="en-US" dirty="0" smtClean="0"/>
              <a:t>Different license rights for broadcast versus broadband. </a:t>
            </a:r>
          </a:p>
          <a:p>
            <a:pPr lvl="1"/>
            <a:r>
              <a:rPr lang="en-US" dirty="0" smtClean="0"/>
              <a:t>Need to move non-sellers and provide guard bands.</a:t>
            </a:r>
          </a:p>
          <a:p>
            <a:pPr lvl="1"/>
            <a:r>
              <a:rPr lang="en-US" dirty="0" smtClean="0"/>
              <a:t>Computational challenges in reassigning channels.</a:t>
            </a:r>
          </a:p>
        </p:txBody>
      </p:sp>
      <p:sp>
        <p:nvSpPr>
          <p:cNvPr id="4" name="Slide Number Placeholder 3"/>
          <p:cNvSpPr>
            <a:spLocks noGrp="1"/>
          </p:cNvSpPr>
          <p:nvPr>
            <p:ph type="sldNum" sz="quarter" idx="12"/>
          </p:nvPr>
        </p:nvSpPr>
        <p:spPr/>
        <p:txBody>
          <a:bodyPr/>
          <a:lstStyle/>
          <a:p>
            <a:fld id="{12F1EEAA-A386-400B-BC27-7A4B3C9F51E1}" type="slidenum">
              <a:rPr lang="en-US" smtClean="0"/>
              <a:t>2</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037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20</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6661982"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6476822"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6477683" y="455728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664265"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134452" y="56627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6755482" y="61695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6420966" y="591168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67539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2666984" y="243498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extBox 77"/>
          <p:cNvSpPr txBox="1"/>
          <p:nvPr/>
        </p:nvSpPr>
        <p:spPr>
          <a:xfrm>
            <a:off x="7323172" y="3872019"/>
            <a:ext cx="1204176" cy="584775"/>
          </a:xfrm>
          <a:prstGeom prst="rect">
            <a:avLst/>
          </a:prstGeom>
          <a:noFill/>
        </p:spPr>
        <p:txBody>
          <a:bodyPr wrap="none" rtlCol="0">
            <a:spAutoFit/>
          </a:bodyPr>
          <a:lstStyle/>
          <a:p>
            <a:r>
              <a:rPr lang="en-CA" sz="3200" b="1" dirty="0" smtClean="0">
                <a:solidFill>
                  <a:srgbClr val="FF0000"/>
                </a:solidFill>
              </a:rPr>
              <a:t>  $600</a:t>
            </a:r>
            <a:endParaRPr lang="en-CA" sz="3200" b="1" dirty="0">
              <a:solidFill>
                <a:srgbClr val="FF0000"/>
              </a:solidFill>
            </a:endParaRPr>
          </a:p>
        </p:txBody>
      </p:sp>
      <p:sp>
        <p:nvSpPr>
          <p:cNvPr id="79"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0"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5377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21</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p:cNvGrpSpPr/>
          <p:nvPr/>
        </p:nvGrpSpPr>
        <p:grpSpPr>
          <a:xfrm>
            <a:off x="159800" y="1152966"/>
            <a:ext cx="3260072" cy="5381210"/>
            <a:chOff x="159800" y="1152966"/>
            <a:chExt cx="3260072" cy="5381210"/>
          </a:xfrm>
        </p:grpSpPr>
        <p:pic>
          <p:nvPicPr>
            <p:cNvPr id="7"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7"/>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8"/>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4" name="Oval 13"/>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TextBox 76"/>
          <p:cNvSpPr txBox="1"/>
          <p:nvPr/>
        </p:nvSpPr>
        <p:spPr>
          <a:xfrm>
            <a:off x="7282280" y="3781852"/>
            <a:ext cx="1204176" cy="584775"/>
          </a:xfrm>
          <a:prstGeom prst="rect">
            <a:avLst/>
          </a:prstGeom>
          <a:noFill/>
        </p:spPr>
        <p:txBody>
          <a:bodyPr wrap="none" rtlCol="0">
            <a:spAutoFit/>
          </a:bodyPr>
          <a:lstStyle/>
          <a:p>
            <a:r>
              <a:rPr lang="en-CA" sz="3200" b="1" dirty="0" smtClean="0"/>
              <a:t>  $600</a:t>
            </a:r>
            <a:endParaRPr lang="en-CA" sz="3200" b="1" dirty="0"/>
          </a:p>
        </p:txBody>
      </p:sp>
      <p:sp>
        <p:nvSpPr>
          <p:cNvPr id="78" name="Left Arrow 77"/>
          <p:cNvSpPr/>
          <p:nvPr/>
        </p:nvSpPr>
        <p:spPr>
          <a:xfrm>
            <a:off x="3851920" y="3843571"/>
            <a:ext cx="1944216" cy="573199"/>
          </a:xfrm>
          <a:prstGeom prst="lef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Left Arrow 78"/>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sp>
        <p:nvSpPr>
          <p:cNvPr id="81"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2"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698985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22</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6874202"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6857110" y="390424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6885596" y="422613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7310037" y="4548741"/>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134452" y="51560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492974" y="565662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extBox 77"/>
          <p:cNvSpPr txBox="1"/>
          <p:nvPr/>
        </p:nvSpPr>
        <p:spPr>
          <a:xfrm>
            <a:off x="7241736" y="3852712"/>
            <a:ext cx="1204176" cy="584775"/>
          </a:xfrm>
          <a:prstGeom prst="rect">
            <a:avLst/>
          </a:prstGeom>
          <a:noFill/>
        </p:spPr>
        <p:txBody>
          <a:bodyPr wrap="none" rtlCol="0">
            <a:spAutoFit/>
          </a:bodyPr>
          <a:lstStyle/>
          <a:p>
            <a:r>
              <a:rPr lang="en-CA" sz="3200" b="1" dirty="0" smtClean="0">
                <a:solidFill>
                  <a:srgbClr val="FF0000"/>
                </a:solidFill>
              </a:rPr>
              <a:t>  $500</a:t>
            </a:r>
            <a:endParaRPr lang="en-CA" sz="3200" b="1" dirty="0">
              <a:solidFill>
                <a:srgbClr val="FF0000"/>
              </a:solidFill>
            </a:endParaRPr>
          </a:p>
        </p:txBody>
      </p:sp>
      <p:sp>
        <p:nvSpPr>
          <p:cNvPr id="79"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0"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11215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23</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extBox 77"/>
          <p:cNvSpPr txBox="1"/>
          <p:nvPr/>
        </p:nvSpPr>
        <p:spPr>
          <a:xfrm>
            <a:off x="7264102" y="3844892"/>
            <a:ext cx="1204176" cy="584775"/>
          </a:xfrm>
          <a:prstGeom prst="rect">
            <a:avLst/>
          </a:prstGeom>
          <a:noFill/>
        </p:spPr>
        <p:txBody>
          <a:bodyPr wrap="none" rtlCol="0">
            <a:spAutoFit/>
          </a:bodyPr>
          <a:lstStyle/>
          <a:p>
            <a:r>
              <a:rPr lang="en-CA" sz="3200" b="1" dirty="0" smtClean="0"/>
              <a:t>  $500</a:t>
            </a:r>
            <a:endParaRPr lang="en-CA" sz="3200" b="1" dirty="0"/>
          </a:p>
        </p:txBody>
      </p:sp>
      <p:sp>
        <p:nvSpPr>
          <p:cNvPr id="79" name="Left Arrow 78"/>
          <p:cNvSpPr/>
          <p:nvPr/>
        </p:nvSpPr>
        <p:spPr>
          <a:xfrm>
            <a:off x="3851920" y="3843571"/>
            <a:ext cx="1944216" cy="573199"/>
          </a:xfrm>
          <a:prstGeom prst="lef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Left Arrow 79"/>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2"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253521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24</a:t>
            </a:fld>
            <a:endParaRPr lang="en-US" dirty="0"/>
          </a:p>
        </p:txBody>
      </p:sp>
      <p:sp>
        <p:nvSpPr>
          <p:cNvPr id="5" name="Rectangle 4"/>
          <p:cNvSpPr/>
          <p:nvPr/>
        </p:nvSpPr>
        <p:spPr>
          <a:xfrm>
            <a:off x="5868144" y="3179036"/>
            <a:ext cx="2373982"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8" name="Group 7"/>
          <p:cNvGrpSpPr/>
          <p:nvPr/>
        </p:nvGrpSpPr>
        <p:grpSpPr>
          <a:xfrm>
            <a:off x="159800" y="1152966"/>
            <a:ext cx="3260072" cy="5381210"/>
            <a:chOff x="159800" y="1152966"/>
            <a:chExt cx="3260072" cy="5381210"/>
          </a:xfrm>
        </p:grpSpPr>
        <p:pic>
          <p:nvPicPr>
            <p:cNvPr id="9"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Freeform 9"/>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Freeform 12"/>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TextBox 14"/>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6" name="Oval 15"/>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045042" y="617331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6524915"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extBox 78"/>
          <p:cNvSpPr txBox="1"/>
          <p:nvPr/>
        </p:nvSpPr>
        <p:spPr>
          <a:xfrm>
            <a:off x="7138264" y="4840459"/>
            <a:ext cx="1204176" cy="584775"/>
          </a:xfrm>
          <a:prstGeom prst="rect">
            <a:avLst/>
          </a:prstGeom>
          <a:noFill/>
        </p:spPr>
        <p:txBody>
          <a:bodyPr wrap="none" rtlCol="0">
            <a:spAutoFit/>
          </a:bodyPr>
          <a:lstStyle/>
          <a:p>
            <a:r>
              <a:rPr lang="en-CA" sz="3200" b="1" dirty="0" smtClean="0">
                <a:solidFill>
                  <a:srgbClr val="FF0000"/>
                </a:solidFill>
              </a:rPr>
              <a:t>  $400</a:t>
            </a:r>
            <a:endParaRPr lang="en-CA" sz="3200" b="1" dirty="0">
              <a:solidFill>
                <a:srgbClr val="FF0000"/>
              </a:solidFill>
            </a:endParaRPr>
          </a:p>
        </p:txBody>
      </p:sp>
      <p:sp>
        <p:nvSpPr>
          <p:cNvPr id="80" name="TextBox 79"/>
          <p:cNvSpPr txBox="1"/>
          <p:nvPr/>
        </p:nvSpPr>
        <p:spPr>
          <a:xfrm>
            <a:off x="7050650" y="3794738"/>
            <a:ext cx="1204176" cy="584775"/>
          </a:xfrm>
          <a:prstGeom prst="rect">
            <a:avLst/>
          </a:prstGeom>
          <a:noFill/>
        </p:spPr>
        <p:txBody>
          <a:bodyPr wrap="none" rtlCol="0">
            <a:spAutoFit/>
          </a:bodyPr>
          <a:lstStyle/>
          <a:p>
            <a:r>
              <a:rPr lang="en-CA" sz="3200" b="1" dirty="0" smtClean="0"/>
              <a:t>  $500</a:t>
            </a:r>
            <a:endParaRPr lang="en-CA" sz="3200" b="1" dirty="0"/>
          </a:p>
        </p:txBody>
      </p:sp>
      <p:sp>
        <p:nvSpPr>
          <p:cNvPr id="81"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2"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3321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25</a:t>
            </a:fld>
            <a:endParaRPr lang="en-US" dirty="0"/>
          </a:p>
        </p:txBody>
      </p:sp>
      <p:sp>
        <p:nvSpPr>
          <p:cNvPr id="5" name="Rectangle 4"/>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8" name="Group 7"/>
          <p:cNvGrpSpPr/>
          <p:nvPr/>
        </p:nvGrpSpPr>
        <p:grpSpPr>
          <a:xfrm>
            <a:off x="159800" y="1152966"/>
            <a:ext cx="3260072" cy="5381210"/>
            <a:chOff x="159800" y="1152966"/>
            <a:chExt cx="3260072" cy="5381210"/>
          </a:xfrm>
        </p:grpSpPr>
        <p:pic>
          <p:nvPicPr>
            <p:cNvPr id="9"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Freeform 9"/>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Freeform 12"/>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TextBox 14"/>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6" name="Oval 15"/>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extBox 78"/>
          <p:cNvSpPr txBox="1"/>
          <p:nvPr/>
        </p:nvSpPr>
        <p:spPr>
          <a:xfrm>
            <a:off x="7173628" y="4912852"/>
            <a:ext cx="1204176" cy="584775"/>
          </a:xfrm>
          <a:prstGeom prst="rect">
            <a:avLst/>
          </a:prstGeom>
          <a:noFill/>
        </p:spPr>
        <p:txBody>
          <a:bodyPr wrap="none" rtlCol="0">
            <a:spAutoFit/>
          </a:bodyPr>
          <a:lstStyle/>
          <a:p>
            <a:r>
              <a:rPr lang="en-CA" sz="3200" b="1" dirty="0" smtClean="0"/>
              <a:t>  $400</a:t>
            </a:r>
            <a:endParaRPr lang="en-CA" sz="3200" b="1" dirty="0"/>
          </a:p>
        </p:txBody>
      </p:sp>
      <p:sp>
        <p:nvSpPr>
          <p:cNvPr id="80" name="Left Arrow 79"/>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extBox 80"/>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2"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3"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463460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26</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6749390"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extBox 75"/>
          <p:cNvSpPr txBox="1"/>
          <p:nvPr/>
        </p:nvSpPr>
        <p:spPr>
          <a:xfrm>
            <a:off x="7216336" y="4861106"/>
            <a:ext cx="1204176" cy="584775"/>
          </a:xfrm>
          <a:prstGeom prst="rect">
            <a:avLst/>
          </a:prstGeom>
          <a:noFill/>
        </p:spPr>
        <p:txBody>
          <a:bodyPr wrap="none" rtlCol="0">
            <a:spAutoFit/>
          </a:bodyPr>
          <a:lstStyle/>
          <a:p>
            <a:r>
              <a:rPr lang="en-CA" sz="3200" b="1" dirty="0" smtClean="0">
                <a:solidFill>
                  <a:srgbClr val="FF0000"/>
                </a:solidFill>
              </a:rPr>
              <a:t>  $300</a:t>
            </a:r>
            <a:endParaRPr lang="en-CA" sz="3200" b="1" dirty="0">
              <a:solidFill>
                <a:srgbClr val="FF0000"/>
              </a:solidFill>
            </a:endParaRPr>
          </a:p>
        </p:txBody>
      </p:sp>
      <p:sp>
        <p:nvSpPr>
          <p:cNvPr id="77" name="Rectangle 76"/>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TextBox 79"/>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1"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2"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458007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27</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2927123"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extBox 75"/>
          <p:cNvSpPr txBox="1"/>
          <p:nvPr/>
        </p:nvSpPr>
        <p:spPr>
          <a:xfrm>
            <a:off x="7185744" y="4884463"/>
            <a:ext cx="1204176" cy="584775"/>
          </a:xfrm>
          <a:prstGeom prst="rect">
            <a:avLst/>
          </a:prstGeom>
          <a:noFill/>
        </p:spPr>
        <p:txBody>
          <a:bodyPr wrap="none" rtlCol="0">
            <a:spAutoFit/>
          </a:bodyPr>
          <a:lstStyle/>
          <a:p>
            <a:r>
              <a:rPr lang="en-CA" sz="3200" b="1" dirty="0" smtClean="0"/>
              <a:t>  $300</a:t>
            </a:r>
            <a:endParaRPr lang="en-CA" sz="3200" b="1" dirty="0"/>
          </a:p>
        </p:txBody>
      </p:sp>
      <p:sp>
        <p:nvSpPr>
          <p:cNvPr id="77" name="Oval 76"/>
          <p:cNvSpPr/>
          <p:nvPr/>
        </p:nvSpPr>
        <p:spPr>
          <a:xfrm>
            <a:off x="1552638" y="5578422"/>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Left Arrow 77"/>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Rectangle 78"/>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Oval 80"/>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TextBox 81"/>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3"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4"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146779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28</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7179156"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2927123"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7192094" y="54049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extBox 75"/>
          <p:cNvSpPr txBox="1"/>
          <p:nvPr/>
        </p:nvSpPr>
        <p:spPr>
          <a:xfrm>
            <a:off x="7196038" y="4883131"/>
            <a:ext cx="1204176" cy="584775"/>
          </a:xfrm>
          <a:prstGeom prst="rect">
            <a:avLst/>
          </a:prstGeom>
          <a:noFill/>
        </p:spPr>
        <p:txBody>
          <a:bodyPr wrap="none" rtlCol="0">
            <a:spAutoFit/>
          </a:bodyPr>
          <a:lstStyle/>
          <a:p>
            <a:r>
              <a:rPr lang="en-CA" sz="3200" b="1" dirty="0" smtClean="0">
                <a:solidFill>
                  <a:srgbClr val="FF0000"/>
                </a:solidFill>
              </a:rPr>
              <a:t>  $250</a:t>
            </a:r>
            <a:endParaRPr lang="en-CA" sz="3200" b="1" dirty="0">
              <a:solidFill>
                <a:srgbClr val="FF0000"/>
              </a:solidFill>
            </a:endParaRPr>
          </a:p>
        </p:txBody>
      </p:sp>
      <p:sp>
        <p:nvSpPr>
          <p:cNvPr id="77" name="Oval 76"/>
          <p:cNvSpPr/>
          <p:nvPr/>
        </p:nvSpPr>
        <p:spPr>
          <a:xfrm>
            <a:off x="1552638" y="5578422"/>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Rectangle 77"/>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extBox 80"/>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2"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3"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252870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29</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3068629" y="608352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2927123"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560415" y="608861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1552638" y="5578422"/>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Left Arrow 76"/>
          <p:cNvSpPr/>
          <p:nvPr/>
        </p:nvSpPr>
        <p:spPr>
          <a:xfrm>
            <a:off x="3851920" y="5596307"/>
            <a:ext cx="1944216" cy="573199"/>
          </a:xfrm>
          <a:prstGeom prst="lef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Rectangle 77"/>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extBox 80"/>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2" name="TextBox 81"/>
          <p:cNvSpPr txBox="1"/>
          <p:nvPr/>
        </p:nvSpPr>
        <p:spPr>
          <a:xfrm>
            <a:off x="7196038" y="4883131"/>
            <a:ext cx="1204176" cy="584775"/>
          </a:xfrm>
          <a:prstGeom prst="rect">
            <a:avLst/>
          </a:prstGeom>
          <a:noFill/>
        </p:spPr>
        <p:txBody>
          <a:bodyPr wrap="none" rtlCol="0">
            <a:spAutoFit/>
          </a:bodyPr>
          <a:lstStyle/>
          <a:p>
            <a:r>
              <a:rPr lang="en-CA" sz="3200" b="1" dirty="0" smtClean="0">
                <a:solidFill>
                  <a:srgbClr val="FF0000"/>
                </a:solidFill>
              </a:rPr>
              <a:t>  </a:t>
            </a:r>
            <a:r>
              <a:rPr lang="en-CA" sz="3200" b="1" dirty="0" smtClean="0"/>
              <a:t>$250</a:t>
            </a:r>
            <a:endParaRPr lang="en-CA" sz="3200" b="1" dirty="0"/>
          </a:p>
        </p:txBody>
      </p:sp>
      <p:sp>
        <p:nvSpPr>
          <p:cNvPr id="83"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4"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29734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Completed April 2017</a:t>
            </a:r>
            <a:r>
              <a:rPr lang="en-US" dirty="0" smtClean="0"/>
              <a:t/>
            </a:r>
            <a:br>
              <a:rPr lang="en-US" dirty="0" smtClean="0"/>
            </a:br>
            <a:r>
              <a:rPr lang="en-US" dirty="0" smtClean="0"/>
              <a:t>Policy: The Incentive Auction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Spectrum:</a:t>
            </a:r>
          </a:p>
          <a:p>
            <a:pPr lvl="1"/>
            <a:r>
              <a:rPr lang="en-US" dirty="0" smtClean="0"/>
              <a:t>Cleared fourteen TV channels 38-51 (84MHz).</a:t>
            </a:r>
            <a:endParaRPr lang="en-US" dirty="0"/>
          </a:p>
          <a:p>
            <a:pPr lvl="1"/>
            <a:r>
              <a:rPr lang="en-US" dirty="0" smtClean="0"/>
              <a:t>70MHz for use in mobile broadband</a:t>
            </a:r>
          </a:p>
          <a:p>
            <a:pPr lvl="1"/>
            <a:r>
              <a:rPr lang="en-US" dirty="0" smtClean="0"/>
              <a:t>14MHz for unlicensed uses.</a:t>
            </a:r>
          </a:p>
          <a:p>
            <a:pPr lvl="2"/>
            <a:endParaRPr lang="en-US" dirty="0" smtClean="0"/>
          </a:p>
          <a:p>
            <a:r>
              <a:rPr lang="en-US" dirty="0" smtClean="0"/>
              <a:t>Money:</a:t>
            </a:r>
          </a:p>
          <a:p>
            <a:pPr lvl="1"/>
            <a:r>
              <a:rPr lang="en-US" dirty="0" smtClean="0"/>
              <a:t>Gross revenues of $19.8 billion</a:t>
            </a:r>
          </a:p>
          <a:p>
            <a:pPr lvl="1"/>
            <a:r>
              <a:rPr lang="en-US" dirty="0" smtClean="0"/>
              <a:t>175 winning broadcasters received $10.05 billion</a:t>
            </a:r>
          </a:p>
          <a:p>
            <a:pPr lvl="1"/>
            <a:r>
              <a:rPr lang="en-US" dirty="0" smtClean="0"/>
              <a:t>Highest price was $304 million</a:t>
            </a:r>
          </a:p>
          <a:p>
            <a:pPr lvl="1"/>
            <a:r>
              <a:rPr lang="en-US" dirty="0" smtClean="0"/>
              <a:t>KQED received $95 million</a:t>
            </a:r>
          </a:p>
          <a:p>
            <a:pPr lvl="1"/>
            <a:r>
              <a:rPr lang="en-US" dirty="0" smtClean="0"/>
              <a:t>11 public TV stations received more than $100 million each</a:t>
            </a:r>
          </a:p>
        </p:txBody>
      </p:sp>
      <p:sp>
        <p:nvSpPr>
          <p:cNvPr id="4" name="Slide Number Placeholder 3"/>
          <p:cNvSpPr>
            <a:spLocks noGrp="1"/>
          </p:cNvSpPr>
          <p:nvPr>
            <p:ph type="sldNum" sz="quarter" idx="12"/>
          </p:nvPr>
        </p:nvSpPr>
        <p:spPr/>
        <p:txBody>
          <a:bodyPr/>
          <a:lstStyle/>
          <a:p>
            <a:fld id="{12F1EEAA-A386-400B-BC27-7A4B3C9F51E1}" type="slidenum">
              <a:rPr lang="en-US" smtClean="0"/>
              <a:t>3</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85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30</a:t>
            </a:fld>
            <a:endParaRPr lang="en-US" dirty="0"/>
          </a:p>
        </p:txBody>
      </p:sp>
      <p:sp>
        <p:nvSpPr>
          <p:cNvPr id="5" name="Rectangle 4"/>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7" name="Group 6"/>
          <p:cNvGrpSpPr/>
          <p:nvPr/>
        </p:nvGrpSpPr>
        <p:grpSpPr>
          <a:xfrm>
            <a:off x="159800" y="1152966"/>
            <a:ext cx="3260072" cy="5381210"/>
            <a:chOff x="159800" y="1152966"/>
            <a:chExt cx="3260072" cy="5381210"/>
          </a:xfrm>
        </p:grpSpPr>
        <p:pic>
          <p:nvPicPr>
            <p:cNvPr id="8"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8"/>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reeform 9"/>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11"/>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15" name="Oval 14"/>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3068629" y="608352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2927123"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1560415" y="608861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Oval 6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val 6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p:cNvSpPr/>
          <p:nvPr/>
        </p:nvSpPr>
        <p:spPr>
          <a:xfrm>
            <a:off x="1552638" y="5578422"/>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Rectangle 69"/>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TextBox 72"/>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74" name="Rectangle 73"/>
          <p:cNvSpPr/>
          <p:nvPr/>
        </p:nvSpPr>
        <p:spPr>
          <a:xfrm>
            <a:off x="5927548" y="4915482"/>
            <a:ext cx="2530652"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Oval 80"/>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TextBox 81"/>
          <p:cNvSpPr txBox="1"/>
          <p:nvPr/>
        </p:nvSpPr>
        <p:spPr>
          <a:xfrm>
            <a:off x="7192874" y="4908535"/>
            <a:ext cx="1204176" cy="584775"/>
          </a:xfrm>
          <a:prstGeom prst="rect">
            <a:avLst/>
          </a:prstGeom>
          <a:noFill/>
        </p:spPr>
        <p:txBody>
          <a:bodyPr wrap="none" rtlCol="0">
            <a:spAutoFit/>
          </a:bodyPr>
          <a:lstStyle/>
          <a:p>
            <a:r>
              <a:rPr lang="en-CA" sz="3200" b="1" dirty="0" smtClean="0"/>
              <a:t>  $250</a:t>
            </a:r>
            <a:endParaRPr lang="en-CA" sz="3200" b="1" dirty="0"/>
          </a:p>
        </p:txBody>
      </p:sp>
      <p:sp>
        <p:nvSpPr>
          <p:cNvPr id="83"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4"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748932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F1EEAA-A386-400B-BC27-7A4B3C9F51E1}" type="slidenum">
              <a:rPr lang="en-US" smtClean="0"/>
              <a:t>31</a:t>
            </a:fld>
            <a:endParaRPr lang="en-US" dirty="0"/>
          </a:p>
        </p:txBody>
      </p:sp>
      <p:sp>
        <p:nvSpPr>
          <p:cNvPr id="5" name="Title 1"/>
          <p:cNvSpPr txBox="1">
            <a:spLocks/>
          </p:cNvSpPr>
          <p:nvPr/>
        </p:nvSpPr>
        <p:spPr>
          <a:xfrm>
            <a:off x="457200" y="274638"/>
            <a:ext cx="7620000" cy="1143000"/>
          </a:xfrm>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CA" dirty="0" smtClean="0"/>
              <a:t>Reverse Auction: Descending Clock</a:t>
            </a:r>
            <a:endParaRPr lang="en-CA" dirty="0"/>
          </a:p>
        </p:txBody>
      </p:sp>
      <p:grpSp>
        <p:nvGrpSpPr>
          <p:cNvPr id="6" name="Group 5"/>
          <p:cNvGrpSpPr/>
          <p:nvPr/>
        </p:nvGrpSpPr>
        <p:grpSpPr>
          <a:xfrm>
            <a:off x="87792" y="1152966"/>
            <a:ext cx="3332080" cy="5381210"/>
            <a:chOff x="87792" y="1152966"/>
            <a:chExt cx="3332080" cy="5381210"/>
          </a:xfrm>
        </p:grpSpPr>
        <p:grpSp>
          <p:nvGrpSpPr>
            <p:cNvPr id="7" name="Group 6"/>
            <p:cNvGrpSpPr/>
            <p:nvPr/>
          </p:nvGrpSpPr>
          <p:grpSpPr>
            <a:xfrm>
              <a:off x="159800" y="1152966"/>
              <a:ext cx="3260072" cy="5381210"/>
              <a:chOff x="159800" y="1152966"/>
              <a:chExt cx="3260072" cy="5381210"/>
            </a:xfrm>
          </p:grpSpPr>
          <p:pic>
            <p:nvPicPr>
              <p:cNvPr id="63" name="Picture 2" descr="http://upload.wikimedia.org/wikipedia/commons/thumb/5/5c/Asiana_Boeing_747-400_Seat_Plan.svg/312px-Asiana_Boeing_747-400_Seat_P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 y="1152966"/>
                <a:ext cx="3260072" cy="5381210"/>
              </a:xfrm>
              <a:prstGeom prst="rect">
                <a:avLst/>
              </a:prstGeom>
              <a:noFill/>
              <a:extLst>
                <a:ext uri="{909E8E84-426E-40dd-AFC4-6F175D3DCCD1}">
                  <a14:hiddenFill xmlns="" xmlns:a14="http://schemas.microsoft.com/office/drawing/2010/main">
                    <a:solidFill>
                      <a:srgbClr val="FFFFFF"/>
                    </a:solidFill>
                  </a14:hiddenFill>
                </a:ext>
              </a:extLst>
            </p:spPr>
          </p:pic>
          <p:sp>
            <p:nvSpPr>
              <p:cNvPr id="64" name="Freeform 63"/>
              <p:cNvSpPr/>
              <p:nvPr/>
            </p:nvSpPr>
            <p:spPr>
              <a:xfrm>
                <a:off x="1998506" y="3576658"/>
                <a:ext cx="629278" cy="1298961"/>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 name="connsiteX0" fmla="*/ 17091 w 393106"/>
                  <a:gd name="connsiteY0" fmla="*/ 0 h 1119499"/>
                  <a:gd name="connsiteX1" fmla="*/ 393106 w 393106"/>
                  <a:gd name="connsiteY1" fmla="*/ 136732 h 1119499"/>
                  <a:gd name="connsiteX2" fmla="*/ 179461 w 393106"/>
                  <a:gd name="connsiteY2" fmla="*/ 1119499 h 1119499"/>
                  <a:gd name="connsiteX3" fmla="*/ 0 w 393106"/>
                  <a:gd name="connsiteY3" fmla="*/ 1016949 h 1119499"/>
                  <a:gd name="connsiteX4" fmla="*/ 17091 w 393106"/>
                  <a:gd name="connsiteY4" fmla="*/ 0 h 1119499"/>
                  <a:gd name="connsiteX0" fmla="*/ 17091 w 435835"/>
                  <a:gd name="connsiteY0" fmla="*/ 0 h 1119499"/>
                  <a:gd name="connsiteX1" fmla="*/ 435835 w 435835"/>
                  <a:gd name="connsiteY1" fmla="*/ 17091 h 1119499"/>
                  <a:gd name="connsiteX2" fmla="*/ 179461 w 435835"/>
                  <a:gd name="connsiteY2" fmla="*/ 1119499 h 1119499"/>
                  <a:gd name="connsiteX3" fmla="*/ 0 w 435835"/>
                  <a:gd name="connsiteY3" fmla="*/ 1016949 h 1119499"/>
                  <a:gd name="connsiteX4" fmla="*/ 17091 w 435835"/>
                  <a:gd name="connsiteY4" fmla="*/ 0 h 1119499"/>
                  <a:gd name="connsiteX0" fmla="*/ 17091 w 435835"/>
                  <a:gd name="connsiteY0" fmla="*/ 0 h 1341690"/>
                  <a:gd name="connsiteX1" fmla="*/ 435835 w 435835"/>
                  <a:gd name="connsiteY1" fmla="*/ 17091 h 1341690"/>
                  <a:gd name="connsiteX2" fmla="*/ 410197 w 435835"/>
                  <a:gd name="connsiteY2" fmla="*/ 1341690 h 1341690"/>
                  <a:gd name="connsiteX3" fmla="*/ 0 w 435835"/>
                  <a:gd name="connsiteY3" fmla="*/ 1016949 h 1341690"/>
                  <a:gd name="connsiteX4" fmla="*/ 17091 w 435835"/>
                  <a:gd name="connsiteY4" fmla="*/ 0 h 1341690"/>
                  <a:gd name="connsiteX0" fmla="*/ 17091 w 427289"/>
                  <a:gd name="connsiteY0" fmla="*/ 0 h 1341690"/>
                  <a:gd name="connsiteX1" fmla="*/ 427289 w 427289"/>
                  <a:gd name="connsiteY1" fmla="*/ 0 h 1341690"/>
                  <a:gd name="connsiteX2" fmla="*/ 410197 w 427289"/>
                  <a:gd name="connsiteY2" fmla="*/ 1341690 h 1341690"/>
                  <a:gd name="connsiteX3" fmla="*/ 0 w 427289"/>
                  <a:gd name="connsiteY3" fmla="*/ 1016949 h 1341690"/>
                  <a:gd name="connsiteX4" fmla="*/ 17091 w 427289"/>
                  <a:gd name="connsiteY4" fmla="*/ 0 h 1341690"/>
                  <a:gd name="connsiteX0" fmla="*/ 0 w 410198"/>
                  <a:gd name="connsiteY0" fmla="*/ 0 h 1341690"/>
                  <a:gd name="connsiteX1" fmla="*/ 410198 w 410198"/>
                  <a:gd name="connsiteY1" fmla="*/ 0 h 1341690"/>
                  <a:gd name="connsiteX2" fmla="*/ 393106 w 410198"/>
                  <a:gd name="connsiteY2" fmla="*/ 1341690 h 1341690"/>
                  <a:gd name="connsiteX3" fmla="*/ 17092 w 410198"/>
                  <a:gd name="connsiteY3" fmla="*/ 1290415 h 1341690"/>
                  <a:gd name="connsiteX4" fmla="*/ 0 w 410198"/>
                  <a:gd name="connsiteY4" fmla="*/ 0 h 1341690"/>
                  <a:gd name="connsiteX0" fmla="*/ 0 w 410198"/>
                  <a:gd name="connsiteY0" fmla="*/ 0 h 1298961"/>
                  <a:gd name="connsiteX1" fmla="*/ 410198 w 410198"/>
                  <a:gd name="connsiteY1" fmla="*/ 0 h 1298961"/>
                  <a:gd name="connsiteX2" fmla="*/ 401651 w 410198"/>
                  <a:gd name="connsiteY2" fmla="*/ 1298961 h 1298961"/>
                  <a:gd name="connsiteX3" fmla="*/ 17092 w 410198"/>
                  <a:gd name="connsiteY3" fmla="*/ 1290415 h 1298961"/>
                  <a:gd name="connsiteX4" fmla="*/ 0 w 410198"/>
                  <a:gd name="connsiteY4" fmla="*/ 0 h 129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8" h="1298961">
                    <a:moveTo>
                      <a:pt x="0" y="0"/>
                    </a:moveTo>
                    <a:lnTo>
                      <a:pt x="410198" y="0"/>
                    </a:lnTo>
                    <a:lnTo>
                      <a:pt x="401651" y="1298961"/>
                    </a:lnTo>
                    <a:lnTo>
                      <a:pt x="17092" y="1290415"/>
                    </a:lnTo>
                    <a:lnTo>
                      <a:pt x="0"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Freeform 64"/>
              <p:cNvSpPr/>
              <p:nvPr/>
            </p:nvSpPr>
            <p:spPr>
              <a:xfrm flipV="1">
                <a:off x="2349416" y="2002144"/>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Freeform 65"/>
              <p:cNvSpPr/>
              <p:nvPr/>
            </p:nvSpPr>
            <p:spPr>
              <a:xfrm>
                <a:off x="2041021" y="2186299"/>
                <a:ext cx="393106" cy="992737"/>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Freeform 66"/>
              <p:cNvSpPr/>
              <p:nvPr/>
            </p:nvSpPr>
            <p:spPr>
              <a:xfrm>
                <a:off x="1888621" y="2033899"/>
                <a:ext cx="393106" cy="1051133"/>
              </a:xfrm>
              <a:custGeom>
                <a:avLst/>
                <a:gdLst>
                  <a:gd name="connsiteX0" fmla="*/ 196553 w 393106"/>
                  <a:gd name="connsiteY0" fmla="*/ 0 h 1051133"/>
                  <a:gd name="connsiteX1" fmla="*/ 393106 w 393106"/>
                  <a:gd name="connsiteY1" fmla="*/ 68366 h 1051133"/>
                  <a:gd name="connsiteX2" fmla="*/ 179461 w 393106"/>
                  <a:gd name="connsiteY2" fmla="*/ 1051133 h 1051133"/>
                  <a:gd name="connsiteX3" fmla="*/ 0 w 393106"/>
                  <a:gd name="connsiteY3" fmla="*/ 948583 h 1051133"/>
                  <a:gd name="connsiteX4" fmla="*/ 196553 w 393106"/>
                  <a:gd name="connsiteY4" fmla="*/ 0 h 105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06" h="1051133">
                    <a:moveTo>
                      <a:pt x="196553" y="0"/>
                    </a:moveTo>
                    <a:lnTo>
                      <a:pt x="393106" y="68366"/>
                    </a:lnTo>
                    <a:lnTo>
                      <a:pt x="179461" y="1051133"/>
                    </a:lnTo>
                    <a:lnTo>
                      <a:pt x="0" y="948583"/>
                    </a:lnTo>
                    <a:lnTo>
                      <a:pt x="196553" y="0"/>
                    </a:lnTo>
                    <a:close/>
                  </a:path>
                </a:pathLst>
              </a:cu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Rectangle 67"/>
              <p:cNvSpPr/>
              <p:nvPr/>
            </p:nvSpPr>
            <p:spPr>
              <a:xfrm>
                <a:off x="1979712" y="5284470"/>
                <a:ext cx="648072" cy="1249706"/>
              </a:xfrm>
              <a:prstGeom prst="rect">
                <a:avLst/>
              </a:prstGeom>
              <a:solidFill>
                <a:srgbClr val="FF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Oval 7"/>
            <p:cNvSpPr/>
            <p:nvPr/>
          </p:nvSpPr>
          <p:spPr>
            <a:xfrm>
              <a:off x="1802433" y="24335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p:nvPr/>
          </p:nvSpPr>
          <p:spPr>
            <a:xfrm>
              <a:off x="2675530" y="24435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p:nvPr/>
          </p:nvSpPr>
          <p:spPr>
            <a:xfrm>
              <a:off x="2824921" y="4325839"/>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p:cNvSpPr/>
            <p:nvPr/>
          </p:nvSpPr>
          <p:spPr>
            <a:xfrm>
              <a:off x="1655570" y="4337233"/>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1458564" y="433114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2789312" y="36564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700798"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2843436" y="464488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1473259" y="399326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a:off x="3006472" y="400334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162879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2775955"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2783466" y="609749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1554328" y="634475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1405434" y="5839710"/>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1675946" y="6082645"/>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3068629" y="608352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2927123"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2920832" y="532333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1398485" y="53329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2935238" y="559191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1560415" y="608861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1877616" y="2103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2609544" y="2104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2734882" y="27511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1733600" y="2749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151325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2977432" y="365470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p:cNvSpPr/>
            <p:nvPr/>
          </p:nvSpPr>
          <p:spPr>
            <a:xfrm>
              <a:off x="1668501"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p:nvPr/>
          </p:nvSpPr>
          <p:spPr>
            <a:xfrm>
              <a:off x="2816487" y="4002232"/>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3028707" y="4324124"/>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3032980"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p:cNvSpPr/>
            <p:nvPr/>
          </p:nvSpPr>
          <p:spPr>
            <a:xfrm>
              <a:off x="1458564" y="4646727"/>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p:cNvSpPr/>
            <p:nvPr/>
          </p:nvSpPr>
          <p:spPr>
            <a:xfrm>
              <a:off x="2917353" y="6095549"/>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p:cNvSpPr/>
            <p:nvPr/>
          </p:nvSpPr>
          <p:spPr>
            <a:xfrm>
              <a:off x="1418858" y="5583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a:off x="1681748" y="558695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p:nvPr/>
          </p:nvSpPr>
          <p:spPr>
            <a:xfrm>
              <a:off x="1552208" y="584222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a:off x="141123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Oval 45"/>
            <p:cNvSpPr/>
            <p:nvPr/>
          </p:nvSpPr>
          <p:spPr>
            <a:xfrm>
              <a:off x="1700798" y="6345148"/>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a:off x="1697752"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1686322" y="583967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p:cNvSpPr/>
            <p:nvPr/>
          </p:nvSpPr>
          <p:spPr>
            <a:xfrm>
              <a:off x="1412002" y="60797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p:cNvSpPr/>
            <p:nvPr/>
          </p:nvSpPr>
          <p:spPr>
            <a:xfrm>
              <a:off x="2791222" y="6342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3076972" y="634640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p:cNvSpPr/>
            <p:nvPr/>
          </p:nvSpPr>
          <p:spPr>
            <a:xfrm>
              <a:off x="293295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p:cNvSpPr/>
            <p:nvPr/>
          </p:nvSpPr>
          <p:spPr>
            <a:xfrm>
              <a:off x="3073926" y="582824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p:cNvSpPr/>
            <p:nvPr/>
          </p:nvSpPr>
          <p:spPr>
            <a:xfrm>
              <a:off x="278817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553736"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p:nvPr/>
          </p:nvSpPr>
          <p:spPr>
            <a:xfrm>
              <a:off x="279654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p:cNvSpPr/>
            <p:nvPr/>
          </p:nvSpPr>
          <p:spPr>
            <a:xfrm>
              <a:off x="3078480" y="558059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p:cNvSpPr/>
            <p:nvPr/>
          </p:nvSpPr>
          <p:spPr>
            <a:xfrm>
              <a:off x="3074670" y="5329136"/>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p:cNvSpPr/>
            <p:nvPr/>
          </p:nvSpPr>
          <p:spPr>
            <a:xfrm>
              <a:off x="1552638" y="5578422"/>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Rectangle 59"/>
            <p:cNvSpPr/>
            <p:nvPr/>
          </p:nvSpPr>
          <p:spPr>
            <a:xfrm>
              <a:off x="107504" y="2354140"/>
              <a:ext cx="1224136" cy="39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p:cNvSpPr/>
            <p:nvPr/>
          </p:nvSpPr>
          <p:spPr>
            <a:xfrm>
              <a:off x="87792" y="4044208"/>
              <a:ext cx="1027824" cy="672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00CC00"/>
                  </a:solidFill>
                </a:rPr>
                <a:t>LA</a:t>
              </a:r>
              <a:endParaRPr lang="en-CA" sz="2000" b="1" dirty="0">
                <a:solidFill>
                  <a:srgbClr val="00CC00"/>
                </a:solidFill>
              </a:endParaRPr>
            </a:p>
          </p:txBody>
        </p:sp>
        <p:sp>
          <p:nvSpPr>
            <p:cNvPr id="62" name="Rectangle 61"/>
            <p:cNvSpPr/>
            <p:nvPr/>
          </p:nvSpPr>
          <p:spPr>
            <a:xfrm>
              <a:off x="120568" y="5580596"/>
              <a:ext cx="1139064" cy="672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00CC00"/>
                  </a:solidFill>
                </a:rPr>
                <a:t>Midwest</a:t>
              </a:r>
              <a:endParaRPr lang="en-CA" sz="2000" b="1" dirty="0">
                <a:solidFill>
                  <a:srgbClr val="00CC00"/>
                </a:solidFill>
              </a:endParaRPr>
            </a:p>
          </p:txBody>
        </p:sp>
      </p:grpSp>
      <p:sp>
        <p:nvSpPr>
          <p:cNvPr id="69" name="TextBox 68"/>
          <p:cNvSpPr txBox="1"/>
          <p:nvPr/>
        </p:nvSpPr>
        <p:spPr>
          <a:xfrm>
            <a:off x="214404" y="2282132"/>
            <a:ext cx="1195071" cy="400110"/>
          </a:xfrm>
          <a:prstGeom prst="rect">
            <a:avLst/>
          </a:prstGeom>
          <a:noFill/>
        </p:spPr>
        <p:txBody>
          <a:bodyPr wrap="none" rtlCol="0">
            <a:spAutoFit/>
          </a:bodyPr>
          <a:lstStyle/>
          <a:p>
            <a:pPr algn="ctr"/>
            <a:r>
              <a:rPr lang="en-CA" sz="2000" b="1" dirty="0" smtClean="0">
                <a:solidFill>
                  <a:srgbClr val="00CC00"/>
                </a:solidFill>
              </a:rPr>
              <a:t>New York</a:t>
            </a:r>
            <a:endParaRPr lang="en-CA" sz="2000" b="1" dirty="0">
              <a:solidFill>
                <a:srgbClr val="00CC00"/>
              </a:solidFill>
            </a:endParaRPr>
          </a:p>
        </p:txBody>
      </p:sp>
      <p:sp>
        <p:nvSpPr>
          <p:cNvPr id="70" name="Rectangle 69"/>
          <p:cNvSpPr/>
          <p:nvPr/>
        </p:nvSpPr>
        <p:spPr>
          <a:xfrm>
            <a:off x="5927548" y="4915482"/>
            <a:ext cx="2530652"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Rectangle 70"/>
          <p:cNvSpPr/>
          <p:nvPr/>
        </p:nvSpPr>
        <p:spPr>
          <a:xfrm>
            <a:off x="5868144" y="1196752"/>
            <a:ext cx="1872208" cy="1888280"/>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TextBox 71"/>
          <p:cNvSpPr txBox="1"/>
          <p:nvPr/>
        </p:nvSpPr>
        <p:spPr>
          <a:xfrm>
            <a:off x="6012160" y="1196752"/>
            <a:ext cx="1204176" cy="584775"/>
          </a:xfrm>
          <a:prstGeom prst="rect">
            <a:avLst/>
          </a:prstGeom>
          <a:noFill/>
        </p:spPr>
        <p:txBody>
          <a:bodyPr wrap="none" rtlCol="0">
            <a:spAutoFit/>
          </a:bodyPr>
          <a:lstStyle/>
          <a:p>
            <a:r>
              <a:rPr lang="en-CA" sz="3200" b="1" dirty="0" smtClean="0"/>
              <a:t>  $800</a:t>
            </a:r>
            <a:endParaRPr lang="en-CA" sz="3200" b="1" dirty="0"/>
          </a:p>
        </p:txBody>
      </p:sp>
      <p:sp>
        <p:nvSpPr>
          <p:cNvPr id="73" name="Oval 72"/>
          <p:cNvSpPr/>
          <p:nvPr/>
        </p:nvSpPr>
        <p:spPr>
          <a:xfrm>
            <a:off x="7029612" y="22768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p:cNvSpPr/>
          <p:nvPr/>
        </p:nvSpPr>
        <p:spPr>
          <a:xfrm>
            <a:off x="7092280" y="26044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p:cNvSpPr/>
          <p:nvPr/>
        </p:nvSpPr>
        <p:spPr>
          <a:xfrm>
            <a:off x="6520845" y="22821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p:cNvSpPr/>
          <p:nvPr/>
        </p:nvSpPr>
        <p:spPr>
          <a:xfrm>
            <a:off x="7514436" y="590025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p:cNvSpPr/>
          <p:nvPr/>
        </p:nvSpPr>
        <p:spPr>
          <a:xfrm>
            <a:off x="7740352" y="6160567"/>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p:cNvSpPr/>
          <p:nvPr/>
        </p:nvSpPr>
        <p:spPr>
          <a:xfrm>
            <a:off x="6901790" y="565641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p:cNvSpPr/>
          <p:nvPr/>
        </p:nvSpPr>
        <p:spPr>
          <a:xfrm>
            <a:off x="7179920" y="56487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val 79"/>
          <p:cNvSpPr/>
          <p:nvPr/>
        </p:nvSpPr>
        <p:spPr>
          <a:xfrm>
            <a:off x="7195904" y="515349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Oval 80"/>
          <p:cNvSpPr/>
          <p:nvPr/>
        </p:nvSpPr>
        <p:spPr>
          <a:xfrm>
            <a:off x="7668344" y="540114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Oval 81"/>
          <p:cNvSpPr/>
          <p:nvPr/>
        </p:nvSpPr>
        <p:spPr>
          <a:xfrm>
            <a:off x="6902534" y="5904064"/>
            <a:ext cx="144016" cy="14401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TextBox 82"/>
          <p:cNvSpPr txBox="1"/>
          <p:nvPr/>
        </p:nvSpPr>
        <p:spPr>
          <a:xfrm>
            <a:off x="7192874" y="4908535"/>
            <a:ext cx="1204176" cy="584775"/>
          </a:xfrm>
          <a:prstGeom prst="rect">
            <a:avLst/>
          </a:prstGeom>
          <a:noFill/>
        </p:spPr>
        <p:txBody>
          <a:bodyPr wrap="none" rtlCol="0">
            <a:spAutoFit/>
          </a:bodyPr>
          <a:lstStyle/>
          <a:p>
            <a:r>
              <a:rPr lang="en-CA" sz="3200" b="1" dirty="0" smtClean="0"/>
              <a:t>  $250</a:t>
            </a:r>
            <a:endParaRPr lang="en-CA" sz="3200" b="1" dirty="0"/>
          </a:p>
        </p:txBody>
      </p:sp>
      <p:sp>
        <p:nvSpPr>
          <p:cNvPr id="84" name="Rectangle 83"/>
          <p:cNvSpPr/>
          <p:nvPr/>
        </p:nvSpPr>
        <p:spPr>
          <a:xfrm>
            <a:off x="5900725" y="3218569"/>
            <a:ext cx="2527126" cy="1609862"/>
          </a:xfrm>
          <a:prstGeom prst="rect">
            <a:avLst/>
          </a:prstGeom>
          <a:solidFill>
            <a:srgbClr val="DCE6F2">
              <a:alpha val="4902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5" name="Oval 84"/>
          <p:cNvSpPr/>
          <p:nvPr/>
        </p:nvSpPr>
        <p:spPr>
          <a:xfrm>
            <a:off x="6821398" y="4075356"/>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6" name="Oval 85"/>
          <p:cNvSpPr/>
          <p:nvPr/>
        </p:nvSpPr>
        <p:spPr>
          <a:xfrm>
            <a:off x="7240247" y="3556718"/>
            <a:ext cx="144016" cy="144016"/>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7" name="TextBox 86"/>
          <p:cNvSpPr txBox="1"/>
          <p:nvPr/>
        </p:nvSpPr>
        <p:spPr>
          <a:xfrm>
            <a:off x="7101620" y="3700439"/>
            <a:ext cx="1204176" cy="584775"/>
          </a:xfrm>
          <a:prstGeom prst="rect">
            <a:avLst/>
          </a:prstGeom>
          <a:noFill/>
        </p:spPr>
        <p:txBody>
          <a:bodyPr wrap="none" rtlCol="0">
            <a:spAutoFit/>
          </a:bodyPr>
          <a:lstStyle/>
          <a:p>
            <a:r>
              <a:rPr lang="en-CA" sz="3200" b="1" dirty="0" smtClean="0"/>
              <a:t>  $500</a:t>
            </a:r>
            <a:endParaRPr lang="en-CA" sz="3200" b="1" dirty="0"/>
          </a:p>
        </p:txBody>
      </p:sp>
      <p:sp>
        <p:nvSpPr>
          <p:cNvPr id="88"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9"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901561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from Theory to practice</a:t>
            </a:r>
            <a:endParaRPr lang="en-US" dirty="0"/>
          </a:p>
        </p:txBody>
      </p:sp>
      <p:sp>
        <p:nvSpPr>
          <p:cNvPr id="6" name="Text Placeholder 5"/>
          <p:cNvSpPr>
            <a:spLocks noGrp="1"/>
          </p:cNvSpPr>
          <p:nvPr>
            <p:ph type="body" idx="1"/>
          </p:nvPr>
        </p:nvSpPr>
        <p:spPr/>
        <p:txBody>
          <a:bodyPr/>
          <a:lstStyle/>
          <a:p>
            <a:r>
              <a:rPr lang="en-US" dirty="0" smtClean="0"/>
              <a:t>Applying the theory</a:t>
            </a:r>
            <a:endParaRPr lang="en-US" dirty="0"/>
          </a:p>
        </p:txBody>
      </p:sp>
      <p:sp>
        <p:nvSpPr>
          <p:cNvPr id="2" name="Slide Number Placeholder 1"/>
          <p:cNvSpPr>
            <a:spLocks noGrp="1"/>
          </p:cNvSpPr>
          <p:nvPr>
            <p:ph type="sldNum" sz="quarter" idx="12"/>
          </p:nvPr>
        </p:nvSpPr>
        <p:spPr/>
        <p:txBody>
          <a:bodyPr/>
          <a:lstStyle/>
          <a:p>
            <a:fld id="{12F1EEAA-A386-400B-BC27-7A4B3C9F51E1}" type="slidenum">
              <a:rPr lang="en-US" smtClean="0"/>
              <a:t>32</a:t>
            </a:fld>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4982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Application</a:t>
            </a:r>
            <a:endParaRPr lang="en-US" dirty="0"/>
          </a:p>
        </p:txBody>
      </p:sp>
      <p:sp>
        <p:nvSpPr>
          <p:cNvPr id="3" name="Content Placeholder 2"/>
          <p:cNvSpPr>
            <a:spLocks noGrp="1"/>
          </p:cNvSpPr>
          <p:nvPr>
            <p:ph idx="1"/>
          </p:nvPr>
        </p:nvSpPr>
        <p:spPr/>
        <p:txBody>
          <a:bodyPr>
            <a:normAutofit fontScale="92500"/>
          </a:bodyPr>
          <a:lstStyle/>
          <a:p>
            <a:pPr marL="571500" indent="-457200">
              <a:buFont typeface="+mj-lt"/>
              <a:buAutoNum type="arabicPeriod"/>
            </a:pPr>
            <a:r>
              <a:rPr lang="en-US" dirty="0" smtClean="0"/>
              <a:t>No multiple reductions: Prices are reduced one-at-a-time to stations (so no “overshooting”).</a:t>
            </a:r>
          </a:p>
          <a:p>
            <a:pPr marL="571500" indent="-457200">
              <a:buFont typeface="+mj-lt"/>
              <a:buAutoNum type="arabicPeriod"/>
            </a:pPr>
            <a:r>
              <a:rPr lang="en-US" dirty="0" smtClean="0"/>
              <a:t>Much more complicated constraints, different for each station.</a:t>
            </a:r>
          </a:p>
          <a:p>
            <a:pPr marL="571500" indent="-457200">
              <a:buFont typeface="+mj-lt"/>
              <a:buAutoNum type="arabicPeriod"/>
            </a:pPr>
            <a:r>
              <a:rPr lang="en-US" dirty="0" smtClean="0"/>
              <a:t>Theorem: If the constraints describe a matroid, then the auction algorithm identifies the optimal allocation.</a:t>
            </a:r>
          </a:p>
          <a:p>
            <a:pPr marL="571500" indent="-457200">
              <a:buFont typeface="+mj-lt"/>
              <a:buAutoNum type="arabicPeriod"/>
            </a:pPr>
            <a:r>
              <a:rPr lang="en-US" dirty="0" smtClean="0"/>
              <a:t>Variations: different prices can be offered to different stations, depending on characteristics and the full history of bids.</a:t>
            </a:r>
          </a:p>
          <a:p>
            <a:pPr marL="571500" indent="-457200">
              <a:buFont typeface="+mj-lt"/>
              <a:buAutoNum type="arabicPeriod"/>
            </a:pPr>
            <a:r>
              <a:rPr lang="en-US" dirty="0" smtClean="0"/>
              <a:t>Theorem: Every variation of the auction is “obviously strategy proof” in the sense of Li (2015).</a:t>
            </a:r>
          </a:p>
          <a:p>
            <a:pPr marL="571500" indent="-457200">
              <a:buFont typeface="+mj-lt"/>
              <a:buAutoNum type="arabicPeriod"/>
            </a:pPr>
            <a:r>
              <a:rPr lang="en-US" dirty="0" smtClean="0"/>
              <a:t>Theorem: The auction is weakly group strategy-proof. </a:t>
            </a:r>
          </a:p>
          <a:p>
            <a:pPr marL="571500" indent="-457200">
              <a:buFont typeface="+mj-lt"/>
              <a:buAutoNum type="arabicPeriod"/>
            </a:pPr>
            <a:r>
              <a:rPr lang="en-US" dirty="0" smtClean="0"/>
              <a:t>Coming up</a:t>
            </a:r>
            <a:r>
              <a:rPr lang="mr-IN" dirty="0" smtClean="0"/>
              <a:t>…</a:t>
            </a:r>
            <a:endParaRPr lang="en-US" dirty="0" smtClean="0"/>
          </a:p>
          <a:p>
            <a:pPr lvl="1"/>
            <a:r>
              <a:rPr lang="en-US" dirty="0" smtClean="0"/>
              <a:t>Feasibility checking is NP-complete. Strategies to resolve. </a:t>
            </a:r>
          </a:p>
          <a:p>
            <a:pPr lvl="1"/>
            <a:r>
              <a:rPr lang="en-US" dirty="0" smtClean="0"/>
              <a:t>Performance: With the actual constraints and “scoring,” the auction performs well in simulations.</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33</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970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Accelerating “Graph Coloring”</a:t>
            </a:r>
            <a:br>
              <a:rPr lang="en-US" dirty="0" smtClean="0"/>
            </a:br>
            <a:r>
              <a:rPr lang="en-US" sz="3200" dirty="0" smtClean="0"/>
              <a:t>Combining Five Strategies</a:t>
            </a:r>
            <a:endParaRPr lang="en-US" dirty="0"/>
          </a:p>
        </p:txBody>
      </p:sp>
      <p:sp>
        <p:nvSpPr>
          <p:cNvPr id="3" name="Content Placeholder 2"/>
          <p:cNvSpPr>
            <a:spLocks noGrp="1"/>
          </p:cNvSpPr>
          <p:nvPr>
            <p:ph idx="1"/>
          </p:nvPr>
        </p:nvSpPr>
        <p:spPr/>
        <p:txBody>
          <a:bodyPr>
            <a:normAutofit fontScale="92500"/>
          </a:bodyPr>
          <a:lstStyle/>
          <a:p>
            <a:pPr marL="114300" indent="0" algn="ctr">
              <a:lnSpc>
                <a:spcPct val="110000"/>
              </a:lnSpc>
              <a:spcAft>
                <a:spcPts val="1200"/>
              </a:spcAft>
              <a:buNone/>
            </a:pPr>
            <a:r>
              <a:rPr lang="en-US" dirty="0" smtClean="0"/>
              <a:t>[Work for Auctionomics by Kevin Leyton-Brown]</a:t>
            </a:r>
          </a:p>
          <a:p>
            <a:pPr marL="571500" indent="-457200">
              <a:lnSpc>
                <a:spcPct val="110000"/>
              </a:lnSpc>
              <a:spcAft>
                <a:spcPts val="1200"/>
              </a:spcAft>
              <a:buFont typeface="+mj-lt"/>
              <a:buAutoNum type="arabicPeriod"/>
            </a:pPr>
            <a:r>
              <a:rPr lang="en-US" dirty="0" smtClean="0"/>
              <a:t>Pre-identifying “unconstrained stations” to decompose the interference graph into smaller graphs to be solved separately. </a:t>
            </a:r>
          </a:p>
          <a:p>
            <a:pPr marL="571500" indent="-457200">
              <a:lnSpc>
                <a:spcPct val="110000"/>
              </a:lnSpc>
              <a:spcAft>
                <a:spcPts val="1200"/>
              </a:spcAft>
              <a:buFont typeface="+mj-lt"/>
              <a:buAutoNum type="arabicPeriod"/>
            </a:pPr>
            <a:r>
              <a:rPr lang="en-US" dirty="0" smtClean="0"/>
              <a:t>Training a parameterized heuristic (“CLASP”) using machine learning to run fast on instances generated by simulations.</a:t>
            </a:r>
            <a:endParaRPr lang="en-US" dirty="0"/>
          </a:p>
          <a:p>
            <a:pPr marL="571500" indent="-457200">
              <a:lnSpc>
                <a:spcPct val="110000"/>
              </a:lnSpc>
              <a:spcAft>
                <a:spcPts val="1200"/>
              </a:spcAft>
              <a:buFont typeface="+mj-lt"/>
              <a:buAutoNum type="arabicPeriod"/>
            </a:pPr>
            <a:r>
              <a:rPr lang="en-US" dirty="0" smtClean="0"/>
              <a:t>Creating a portfolio of algorithms with run times that time-out on “largely disjoint” sets </a:t>
            </a:r>
            <a:r>
              <a:rPr lang="en-US" dirty="0"/>
              <a:t>o</a:t>
            </a:r>
            <a:r>
              <a:rPr lang="en-US" dirty="0" smtClean="0"/>
              <a:t>f of instances.</a:t>
            </a:r>
            <a:endParaRPr lang="en-US" dirty="0"/>
          </a:p>
          <a:p>
            <a:pPr marL="571500" indent="-457200">
              <a:lnSpc>
                <a:spcPct val="110000"/>
              </a:lnSpc>
              <a:spcAft>
                <a:spcPts val="1200"/>
              </a:spcAft>
              <a:buFont typeface="+mj-lt"/>
              <a:buAutoNum type="arabicPeriod"/>
            </a:pPr>
            <a:r>
              <a:rPr lang="en-US" dirty="0" smtClean="0"/>
              <a:t>Including a “local solver” in the portfolio</a:t>
            </a:r>
            <a:endParaRPr lang="en-US" dirty="0"/>
          </a:p>
          <a:p>
            <a:pPr marL="571500" indent="-457200">
              <a:lnSpc>
                <a:spcPct val="110000"/>
              </a:lnSpc>
              <a:spcAft>
                <a:spcPts val="1200"/>
              </a:spcAft>
              <a:buFont typeface="+mj-lt"/>
              <a:buAutoNum type="arabicPeriod"/>
            </a:pPr>
            <a:r>
              <a:rPr lang="en-US" dirty="0" smtClean="0"/>
              <a:t>Including in the portfolio a searchable cache of problem components with known solutions. </a:t>
            </a:r>
            <a:endParaRPr lang="en-US" dirty="0"/>
          </a:p>
          <a:p>
            <a:pPr marL="5715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34</a:t>
            </a:fld>
            <a:endParaRPr lang="en-US" dirty="0"/>
          </a:p>
        </p:txBody>
      </p:sp>
      <p:sp>
        <p:nvSpPr>
          <p:cNvPr id="7"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8"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830485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Generalization: “Scoring”</a:t>
            </a:r>
            <a:endParaRPr lang="en-US" dirty="0"/>
          </a:p>
        </p:txBody>
      </p:sp>
      <p:sp>
        <p:nvSpPr>
          <p:cNvPr id="3" name="Content Placeholder 2"/>
          <p:cNvSpPr>
            <a:spLocks noGrp="1"/>
          </p:cNvSpPr>
          <p:nvPr>
            <p:ph idx="1"/>
          </p:nvPr>
        </p:nvSpPr>
        <p:spPr/>
        <p:txBody>
          <a:bodyPr/>
          <a:lstStyle/>
          <a:p>
            <a:r>
              <a:rPr lang="en-US" b="1" dirty="0" smtClean="0"/>
              <a:t>Theorem</a:t>
            </a:r>
            <a:r>
              <a:rPr lang="en-US" dirty="0" smtClean="0"/>
              <a:t>: There is a one-to-one mapping between deferred acceptance auctions (descending clock auctions) and “greedy rejection heuristics.”  </a:t>
            </a:r>
          </a:p>
          <a:p>
            <a:pPr lvl="1"/>
            <a:r>
              <a:rPr lang="en-US" dirty="0" smtClean="0"/>
              <a:t>Idea: central “clock” shows the current score. Price on each individual bidder clock corresponds to that score. </a:t>
            </a:r>
          </a:p>
          <a:p>
            <a:pPr lvl="1"/>
            <a:r>
              <a:rPr lang="en-US" dirty="0" smtClean="0"/>
              <a:t>Station score at any point in the auction may depend on station characteristics and history of exits up to that point. </a:t>
            </a:r>
          </a:p>
          <a:p>
            <a:pPr lvl="1"/>
            <a:endParaRPr lang="en-US" dirty="0"/>
          </a:p>
          <a:p>
            <a:r>
              <a:rPr lang="en-US" dirty="0" smtClean="0"/>
              <a:t>FCC station score = Population</a:t>
            </a:r>
            <a:r>
              <a:rPr lang="en-US" baseline="30000" dirty="0" smtClean="0"/>
              <a:t>0.5</a:t>
            </a:r>
            <a:r>
              <a:rPr lang="en-US" dirty="0" smtClean="0"/>
              <a:t> x Links</a:t>
            </a:r>
            <a:r>
              <a:rPr lang="en-US" baseline="30000" dirty="0" smtClean="0"/>
              <a:t>0.5</a:t>
            </a:r>
            <a:r>
              <a:rPr lang="en-US" dirty="0" smtClean="0"/>
              <a:t>.</a:t>
            </a:r>
          </a:p>
          <a:p>
            <a:pPr lvl="1"/>
            <a:r>
              <a:rPr lang="en-US" dirty="0" smtClean="0"/>
              <a:t>Links contributes to algorithm efficiency (“knapsack problem”)</a:t>
            </a:r>
          </a:p>
          <a:p>
            <a:pPr lvl="1"/>
            <a:r>
              <a:rPr lang="en-US" dirty="0" smtClean="0"/>
              <a:t>Population links price offer to “Myerson virtual value”</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35</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8693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313" t="9838" r="29525" b="13381"/>
          <a:stretch/>
        </p:blipFill>
        <p:spPr>
          <a:xfrm>
            <a:off x="5502524" y="3091939"/>
            <a:ext cx="2799603" cy="3568121"/>
          </a:xfrm>
          <a:prstGeom prst="rect">
            <a:avLst/>
          </a:prstGeom>
          <a:ln w="25400">
            <a:solidFill>
              <a:srgbClr val="FF0000"/>
            </a:solidFill>
          </a:ln>
        </p:spPr>
      </p:pic>
      <p:cxnSp>
        <p:nvCxnSpPr>
          <p:cNvPr id="18" name="Straight Connector 17"/>
          <p:cNvCxnSpPr/>
          <p:nvPr/>
        </p:nvCxnSpPr>
        <p:spPr>
          <a:xfrm>
            <a:off x="7969978" y="2208133"/>
            <a:ext cx="332149" cy="4451927"/>
          </a:xfrm>
          <a:prstGeom prst="line">
            <a:avLst/>
          </a:prstGeom>
          <a:ln>
            <a:solidFill>
              <a:srgbClr val="FF010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065520" y="3055620"/>
            <a:ext cx="2827020" cy="3566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502523" y="1065133"/>
            <a:ext cx="2900817" cy="1744812"/>
            <a:chOff x="-2628800" y="764704"/>
            <a:chExt cx="9227379" cy="5550174"/>
          </a:xfrm>
        </p:grpSpPr>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4000" r="91467">
                          <a14:foregroundMark x1="42733" y1="82300" x2="22978" y2="85100"/>
                          <a14:foregroundMark x1="4000" y1="14100" x2="4000" y2="14100"/>
                          <a14:foregroundMark x1="11067" y1="19033" x2="11067" y2="19033"/>
                          <a14:foregroundMark x1="11378" y1="15033" x2="20156" y2="50067"/>
                          <a14:foregroundMark x1="17178" y1="47500" x2="11844" y2="22800"/>
                          <a14:foregroundMark x1="10756" y1="13867" x2="8556" y2="12700"/>
                          <a14:foregroundMark x1="13111" y1="13867" x2="13111" y2="13867"/>
                          <a14:foregroundMark x1="17178" y1="12233" x2="91467" y2="15033"/>
                        </a14:backgroundRemoval>
                      </a14:imgEffect>
                    </a14:imgLayer>
                  </a14:imgProps>
                </a:ext>
                <a:ext uri="{28A0092B-C50C-407E-A947-70E740481C1C}">
                  <a14:useLocalDpi xmlns:a14="http://schemas.microsoft.com/office/drawing/2010/main" val="0"/>
                </a:ext>
              </a:extLst>
            </a:blip>
            <a:srcRect l="7993" t="10062" r="7838" b="13997"/>
            <a:stretch/>
          </p:blipFill>
          <p:spPr>
            <a:xfrm>
              <a:off x="-2628800" y="764704"/>
              <a:ext cx="9227379" cy="5550174"/>
            </a:xfrm>
            <a:prstGeom prst="rect">
              <a:avLst/>
            </a:prstGeom>
          </p:spPr>
        </p:pic>
        <p:sp>
          <p:nvSpPr>
            <p:cNvPr id="8" name="Rectangle 7"/>
            <p:cNvSpPr/>
            <p:nvPr/>
          </p:nvSpPr>
          <p:spPr>
            <a:xfrm>
              <a:off x="4067945" y="2709119"/>
              <a:ext cx="1152127" cy="1584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4400" dirty="0" smtClean="0"/>
              <a:t>Does The Algorithm Work Well?</a:t>
            </a:r>
            <a:endParaRPr lang="en-US" sz="4400" dirty="0"/>
          </a:p>
        </p:txBody>
      </p:sp>
      <p:sp>
        <p:nvSpPr>
          <p:cNvPr id="6" name="Content Placeholder 2"/>
          <p:cNvSpPr>
            <a:spLocks noGrp="1"/>
          </p:cNvSpPr>
          <p:nvPr>
            <p:ph idx="1"/>
          </p:nvPr>
        </p:nvSpPr>
        <p:spPr>
          <a:xfrm>
            <a:off x="214282" y="1407284"/>
            <a:ext cx="5115271" cy="5145916"/>
          </a:xfrm>
        </p:spPr>
        <p:txBody>
          <a:bodyPr>
            <a:normAutofit/>
          </a:bodyPr>
          <a:lstStyle/>
          <a:p>
            <a:pPr marL="342900" lvl="1" indent="-342900">
              <a:buFont typeface="Arial" pitchFamily="34" charset="0"/>
              <a:buChar char="•"/>
            </a:pPr>
            <a:r>
              <a:rPr lang="en-US" dirty="0" smtClean="0"/>
              <a:t>Since we cannot compute VCG </a:t>
            </a:r>
            <a:r>
              <a:rPr lang="en-US" dirty="0"/>
              <a:t>on national-scale </a:t>
            </a:r>
            <a:r>
              <a:rPr lang="en-US" dirty="0" smtClean="0"/>
              <a:t>problems </a:t>
            </a:r>
            <a:endParaRPr lang="en-US" dirty="0"/>
          </a:p>
          <a:p>
            <a:pPr lvl="1"/>
            <a:r>
              <a:rPr lang="en-US" dirty="0" smtClean="0"/>
              <a:t>Restrict attention to all stations within </a:t>
            </a:r>
            <a:br>
              <a:rPr lang="en-US" dirty="0" smtClean="0"/>
            </a:br>
            <a:r>
              <a:rPr lang="en-US" b="1" dirty="0" smtClean="0"/>
              <a:t>two links of New York City</a:t>
            </a:r>
            <a:endParaRPr lang="en-US" dirty="0" smtClean="0"/>
          </a:p>
          <a:p>
            <a:pPr lvl="2"/>
            <a:r>
              <a:rPr lang="en-US" dirty="0" smtClean="0"/>
              <a:t>a very densely connected region</a:t>
            </a:r>
          </a:p>
          <a:p>
            <a:pPr lvl="2"/>
            <a:r>
              <a:rPr lang="en-US" dirty="0" smtClean="0"/>
              <a:t>218 stations met this criterion</a:t>
            </a:r>
            <a:endParaRPr lang="en-US" dirty="0"/>
          </a:p>
          <a:p>
            <a:r>
              <a:rPr lang="en-US" dirty="0" smtClean="0"/>
              <a:t>Reverse auction simulator (UHF only)</a:t>
            </a:r>
          </a:p>
          <a:p>
            <a:r>
              <a:rPr lang="en-US" dirty="0" smtClean="0"/>
              <a:t>Simulation </a:t>
            </a:r>
            <a:r>
              <a:rPr lang="en-US" b="1" dirty="0" smtClean="0"/>
              <a:t>assumptions</a:t>
            </a:r>
            <a:r>
              <a:rPr lang="en-US" dirty="0" smtClean="0"/>
              <a:t>:</a:t>
            </a:r>
          </a:p>
          <a:p>
            <a:pPr lvl="1"/>
            <a:r>
              <a:rPr lang="en-US" dirty="0" smtClean="0"/>
              <a:t>100% participation</a:t>
            </a:r>
          </a:p>
          <a:p>
            <a:pPr lvl="1"/>
            <a:r>
              <a:rPr lang="en-US" dirty="0" smtClean="0"/>
              <a:t>126 MHz clearing target</a:t>
            </a:r>
          </a:p>
          <a:p>
            <a:pPr lvl="1"/>
            <a:r>
              <a:rPr lang="en-US" dirty="0" smtClean="0"/>
              <a:t>valuations generated by sampling from a prominent model due FCC chief economist (before her FCC appointment)  </a:t>
            </a:r>
          </a:p>
          <a:p>
            <a:pPr lvl="1"/>
            <a:r>
              <a:rPr lang="en-US" dirty="0" smtClean="0"/>
              <a:t>1 min timeout given to SATFC</a:t>
            </a:r>
          </a:p>
          <a:p>
            <a:endParaRPr lang="en-US" b="1" dirty="0">
              <a:solidFill>
                <a:schemeClr val="accent1"/>
              </a:solidFill>
            </a:endParaRPr>
          </a:p>
        </p:txBody>
      </p:sp>
      <p:cxnSp>
        <p:nvCxnSpPr>
          <p:cNvPr id="11" name="Straight Connector 10"/>
          <p:cNvCxnSpPr/>
          <p:nvPr/>
        </p:nvCxnSpPr>
        <p:spPr>
          <a:xfrm flipH="1">
            <a:off x="5486400" y="1699632"/>
            <a:ext cx="2121383" cy="1382658"/>
          </a:xfrm>
          <a:prstGeom prst="line">
            <a:avLst/>
          </a:prstGeom>
          <a:ln>
            <a:solidFill>
              <a:srgbClr val="FF010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88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Performance of Incentive Auction Algorithms</a:t>
            </a:r>
            <a:endParaRPr lang="en-US" sz="36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69" r="1066"/>
          <a:stretch/>
        </p:blipFill>
        <p:spPr>
          <a:xfrm>
            <a:off x="158504" y="1088976"/>
            <a:ext cx="8985496" cy="5616624"/>
          </a:xfrm>
          <a:prstGeom prst="rect">
            <a:avLst/>
          </a:prstGeom>
        </p:spPr>
      </p:pic>
      <p:sp>
        <p:nvSpPr>
          <p:cNvPr id="7" name="TextBox 6"/>
          <p:cNvSpPr txBox="1"/>
          <p:nvPr/>
        </p:nvSpPr>
        <p:spPr>
          <a:xfrm>
            <a:off x="741181" y="3645024"/>
            <a:ext cx="2560637" cy="1200329"/>
          </a:xfrm>
          <a:prstGeom prst="rect">
            <a:avLst/>
          </a:prstGeom>
          <a:noFill/>
        </p:spPr>
        <p:txBody>
          <a:bodyPr wrap="none" rtlCol="0">
            <a:spAutoFit/>
          </a:bodyPr>
          <a:lstStyle/>
          <a:p>
            <a:pPr algn="ctr"/>
            <a:r>
              <a:rPr lang="en-US" dirty="0" smtClean="0"/>
              <a:t>“Greedy”: check whether</a:t>
            </a:r>
            <a:br>
              <a:rPr lang="en-US" dirty="0" smtClean="0"/>
            </a:br>
            <a:r>
              <a:rPr lang="en-US" dirty="0" smtClean="0"/>
              <a:t>existing solution can be</a:t>
            </a:r>
            <a:br>
              <a:rPr lang="en-US" dirty="0" smtClean="0"/>
            </a:br>
            <a:r>
              <a:rPr lang="en-US" dirty="0" smtClean="0"/>
              <a:t>directly augmented with </a:t>
            </a:r>
            <a:br>
              <a:rPr lang="en-US" dirty="0" smtClean="0"/>
            </a:br>
            <a:r>
              <a:rPr lang="en-US" dirty="0" smtClean="0"/>
              <a:t>new</a:t>
            </a:r>
            <a:r>
              <a:rPr lang="en-US" dirty="0"/>
              <a:t> </a:t>
            </a:r>
            <a:r>
              <a:rPr lang="en-US" dirty="0" smtClean="0"/>
              <a:t>station</a:t>
            </a:r>
            <a:endParaRPr lang="en-US" dirty="0"/>
          </a:p>
        </p:txBody>
      </p:sp>
      <p:sp>
        <p:nvSpPr>
          <p:cNvPr id="3" name="Oval 2"/>
          <p:cNvSpPr/>
          <p:nvPr/>
        </p:nvSpPr>
        <p:spPr>
          <a:xfrm>
            <a:off x="6553200" y="3047999"/>
            <a:ext cx="914400" cy="9144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3810000"/>
            <a:ext cx="2209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 y="1295400"/>
            <a:ext cx="26670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3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2"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5"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z="3200" dirty="0" smtClean="0"/>
              <a:t>“Marshallian” Market Clearing Algorithm</a:t>
            </a:r>
            <a:endParaRPr lang="en-US" sz="3200" dirty="0"/>
          </a:p>
        </p:txBody>
      </p:sp>
      <p:sp>
        <p:nvSpPr>
          <p:cNvPr id="4" name="Slide Number Placeholder 3"/>
          <p:cNvSpPr>
            <a:spLocks noGrp="1"/>
          </p:cNvSpPr>
          <p:nvPr>
            <p:ph type="sldNum" sz="quarter" idx="12"/>
          </p:nvPr>
        </p:nvSpPr>
        <p:spPr/>
        <p:txBody>
          <a:bodyPr/>
          <a:lstStyle/>
          <a:p>
            <a:fld id="{12F1EEAA-A386-400B-BC27-7A4B3C9F51E1}" type="slidenum">
              <a:rPr lang="en-US" smtClean="0"/>
              <a:t>38</a:t>
            </a:fld>
            <a:endParaRPr lang="en-US" dirty="0"/>
          </a:p>
        </p:txBody>
      </p:sp>
      <p:grpSp>
        <p:nvGrpSpPr>
          <p:cNvPr id="7" name="Group 6"/>
          <p:cNvGrpSpPr/>
          <p:nvPr/>
        </p:nvGrpSpPr>
        <p:grpSpPr>
          <a:xfrm>
            <a:off x="304800" y="1553730"/>
            <a:ext cx="7924800" cy="4085070"/>
            <a:chOff x="503238" y="1553730"/>
            <a:chExt cx="8336755" cy="4389076"/>
          </a:xfrm>
        </p:grpSpPr>
        <p:sp>
          <p:nvSpPr>
            <p:cNvPr id="8" name="Rectangle 7"/>
            <p:cNvSpPr/>
            <p:nvPr/>
          </p:nvSpPr>
          <p:spPr bwMode="auto">
            <a:xfrm>
              <a:off x="2314575" y="2209800"/>
              <a:ext cx="1295400" cy="1371599"/>
            </a:xfrm>
            <a:prstGeom prst="rect">
              <a:avLst/>
            </a:prstGeom>
            <a:gradFill>
              <a:gsLst>
                <a:gs pos="0">
                  <a:srgbClr val="99FF66"/>
                </a:gs>
                <a:gs pos="100000">
                  <a:schemeClr val="bg1"/>
                </a:gs>
              </a:gsLst>
              <a:lin ang="5400000" scaled="0"/>
            </a:gradFill>
            <a:ln w="31750" algn="ctr">
              <a:solidFill>
                <a:srgbClr val="98B954"/>
              </a:solidFill>
              <a:miter lim="800000"/>
              <a:headEnd/>
              <a:tailEnd type="arrow" w="med" len="med"/>
            </a:ln>
          </p:spPr>
          <p:txBody>
            <a:bodyPr anchor="ctr"/>
            <a:lstStyle/>
            <a:p>
              <a:pPr defTabSz="457200">
                <a:spcBef>
                  <a:spcPct val="0"/>
                </a:spcBef>
                <a:defRPr/>
              </a:pPr>
              <a:r>
                <a:rPr lang="en-US" sz="2400" dirty="0" smtClean="0">
                  <a:solidFill>
                    <a:srgbClr val="000000"/>
                  </a:solidFill>
                  <a:latin typeface="Calibri" pitchFamily="34" charset="0"/>
                  <a:ea typeface="ＭＳ Ｐゴシック" charset="-128"/>
                  <a:cs typeface="Calibri" pitchFamily="34" charset="0"/>
                </a:rPr>
                <a:t>Reverse </a:t>
              </a:r>
              <a:r>
                <a:rPr lang="en-US" sz="2400" dirty="0">
                  <a:solidFill>
                    <a:srgbClr val="000000"/>
                  </a:solidFill>
                  <a:latin typeface="Calibri" pitchFamily="34" charset="0"/>
                  <a:ea typeface="ＭＳ Ｐゴシック" charset="-128"/>
                  <a:cs typeface="Calibri" pitchFamily="34" charset="0"/>
                </a:rPr>
                <a:t>Auction</a:t>
              </a:r>
            </a:p>
          </p:txBody>
        </p:sp>
        <p:sp>
          <p:nvSpPr>
            <p:cNvPr id="9" name="Rectangle 8"/>
            <p:cNvSpPr/>
            <p:nvPr/>
          </p:nvSpPr>
          <p:spPr bwMode="auto">
            <a:xfrm>
              <a:off x="2314575" y="3962400"/>
              <a:ext cx="1295400" cy="1348630"/>
            </a:xfrm>
            <a:prstGeom prst="rect">
              <a:avLst/>
            </a:prstGeom>
            <a:gradFill>
              <a:gsLst>
                <a:gs pos="0">
                  <a:srgbClr val="EAFFE0"/>
                </a:gs>
                <a:gs pos="0">
                  <a:schemeClr val="bg1"/>
                </a:gs>
                <a:gs pos="100000">
                  <a:srgbClr val="99FF66"/>
                </a:gs>
              </a:gsLst>
              <a:lin ang="5400000" scaled="0"/>
            </a:gradFill>
            <a:ln w="31750" algn="ctr">
              <a:solidFill>
                <a:srgbClr val="98B954"/>
              </a:solidFill>
              <a:miter lim="800000"/>
              <a:headEnd/>
              <a:tailEnd type="arrow" w="med" len="med"/>
            </a:ln>
          </p:spPr>
          <p:txBody>
            <a:bodyPr anchor="ctr"/>
            <a:lstStyle/>
            <a:p>
              <a:pPr defTabSz="457200">
                <a:spcBef>
                  <a:spcPct val="0"/>
                </a:spcBef>
                <a:defRPr/>
              </a:pPr>
              <a:r>
                <a:rPr lang="en-US" sz="2400" dirty="0">
                  <a:solidFill>
                    <a:srgbClr val="000000"/>
                  </a:solidFill>
                  <a:latin typeface="Calibri" pitchFamily="34" charset="0"/>
                  <a:ea typeface="ＭＳ Ｐゴシック" charset="-128"/>
                  <a:cs typeface="Calibri" pitchFamily="34" charset="0"/>
                </a:rPr>
                <a:t>Forward </a:t>
              </a:r>
              <a:r>
                <a:rPr lang="en-US" sz="2400" dirty="0" smtClean="0">
                  <a:solidFill>
                    <a:srgbClr val="000000"/>
                  </a:solidFill>
                  <a:latin typeface="Calibri" pitchFamily="34" charset="0"/>
                  <a:ea typeface="ＭＳ Ｐゴシック" charset="-128"/>
                  <a:cs typeface="Calibri" pitchFamily="34" charset="0"/>
                </a:rPr>
                <a:t>Auction</a:t>
              </a:r>
              <a:endParaRPr lang="en-US" sz="2400" dirty="0">
                <a:solidFill>
                  <a:srgbClr val="000000"/>
                </a:solidFill>
                <a:latin typeface="Calibri" pitchFamily="34" charset="0"/>
                <a:ea typeface="ＭＳ Ｐゴシック" charset="-128"/>
                <a:cs typeface="Calibri" pitchFamily="34" charset="0"/>
              </a:endParaRPr>
            </a:p>
          </p:txBody>
        </p:sp>
        <p:cxnSp>
          <p:nvCxnSpPr>
            <p:cNvPr id="10" name="Elbow Connector 6"/>
            <p:cNvCxnSpPr>
              <a:cxnSpLocks noChangeShapeType="1"/>
              <a:stCxn id="8" idx="3"/>
              <a:endCxn id="12" idx="1"/>
            </p:cNvCxnSpPr>
            <p:nvPr/>
          </p:nvCxnSpPr>
          <p:spPr bwMode="auto">
            <a:xfrm>
              <a:off x="3609975" y="2895600"/>
              <a:ext cx="1647825" cy="887413"/>
            </a:xfrm>
            <a:prstGeom prst="bentConnector3">
              <a:avLst>
                <a:gd name="adj1" fmla="val 50000"/>
              </a:avLst>
            </a:prstGeom>
            <a:noFill/>
            <a:ln w="31750" algn="ctr">
              <a:solidFill>
                <a:srgbClr val="98B954"/>
              </a:solidFill>
              <a:miter lim="800000"/>
              <a:headEnd/>
              <a:tailEnd type="arrow" w="med" len="med"/>
            </a:ln>
            <a:extLst>
              <a:ext uri="{909E8E84-426E-40dd-AFC4-6F175D3DCCD1}">
                <a14:hiddenFill xmlns="" xmlns:a14="http://schemas.microsoft.com/office/drawing/2010/main">
                  <a:noFill/>
                </a14:hiddenFill>
              </a:ext>
            </a:extLst>
          </p:spPr>
        </p:cxnSp>
        <p:cxnSp>
          <p:nvCxnSpPr>
            <p:cNvPr id="11" name="Elbow Connector 7"/>
            <p:cNvCxnSpPr>
              <a:cxnSpLocks noChangeShapeType="1"/>
              <a:stCxn id="9" idx="3"/>
              <a:endCxn id="12" idx="1"/>
            </p:cNvCxnSpPr>
            <p:nvPr/>
          </p:nvCxnSpPr>
          <p:spPr bwMode="auto">
            <a:xfrm flipV="1">
              <a:off x="3609975" y="3783013"/>
              <a:ext cx="1647825" cy="853702"/>
            </a:xfrm>
            <a:prstGeom prst="bentConnector3">
              <a:avLst>
                <a:gd name="adj1" fmla="val 50000"/>
              </a:avLst>
            </a:prstGeom>
            <a:noFill/>
            <a:ln w="31750" algn="ctr">
              <a:solidFill>
                <a:srgbClr val="98B954"/>
              </a:solidFill>
              <a:miter lim="800000"/>
              <a:headEnd/>
              <a:tailEnd type="arrow" w="med" len="med"/>
            </a:ln>
            <a:extLst>
              <a:ext uri="{909E8E84-426E-40dd-AFC4-6F175D3DCCD1}">
                <a14:hiddenFill xmlns="" xmlns:a14="http://schemas.microsoft.com/office/drawing/2010/main">
                  <a:noFill/>
                </a14:hiddenFill>
              </a:ext>
            </a:extLst>
          </p:spPr>
        </p:cxnSp>
        <p:sp>
          <p:nvSpPr>
            <p:cNvPr id="12" name="Flowchart: Decision 8"/>
            <p:cNvSpPr>
              <a:spLocks noChangeArrowheads="1"/>
            </p:cNvSpPr>
            <p:nvPr/>
          </p:nvSpPr>
          <p:spPr bwMode="auto">
            <a:xfrm>
              <a:off x="5257800" y="3249613"/>
              <a:ext cx="1600200" cy="1066800"/>
            </a:xfrm>
            <a:prstGeom prst="flowChartDecision">
              <a:avLst/>
            </a:prstGeom>
            <a:gradFill rotWithShape="1">
              <a:gsLst>
                <a:gs pos="0">
                  <a:srgbClr val="DAFDA7"/>
                </a:gs>
                <a:gs pos="35001">
                  <a:srgbClr val="E4FDC2"/>
                </a:gs>
                <a:gs pos="100000">
                  <a:srgbClr val="F5FFE6"/>
                </a:gs>
              </a:gsLst>
              <a:lin ang="16200000" scaled="1"/>
            </a:gradFill>
            <a:ln w="31750" algn="ctr">
              <a:solidFill>
                <a:srgbClr val="98B954"/>
              </a:solidFill>
              <a:miter lim="800000"/>
              <a:headEnd/>
              <a:tailEnd/>
            </a:ln>
            <a:effectLst>
              <a:outerShdw dist="20000" dir="5400000" rotWithShape="0">
                <a:srgbClr val="000000">
                  <a:alpha val="37999"/>
                </a:srgbClr>
              </a:outerShdw>
            </a:effectLst>
          </p:spPr>
          <p:txBody>
            <a:bodyPr anchor="ctr"/>
            <a:lstStyle/>
            <a:p>
              <a:pPr algn="ctr" defTabSz="457200">
                <a:spcBef>
                  <a:spcPct val="0"/>
                </a:spcBef>
              </a:pPr>
              <a:r>
                <a:rPr lang="en-US" sz="1400" dirty="0" smtClean="0">
                  <a:solidFill>
                    <a:srgbClr val="000000"/>
                  </a:solidFill>
                  <a:latin typeface="Calibri" pitchFamily="34" charset="0"/>
                  <a:ea typeface="ＭＳ Ｐゴシック" charset="-128"/>
                  <a:cs typeface="Calibri" pitchFamily="34" charset="0"/>
                </a:rPr>
                <a:t>Closing rule</a:t>
              </a:r>
              <a:endParaRPr lang="en-US" sz="1400" dirty="0">
                <a:solidFill>
                  <a:srgbClr val="000000"/>
                </a:solidFill>
                <a:latin typeface="Calibri" pitchFamily="34" charset="0"/>
                <a:ea typeface="ＭＳ Ｐゴシック" charset="-128"/>
                <a:cs typeface="Calibri" pitchFamily="34" charset="0"/>
              </a:endParaRPr>
            </a:p>
            <a:p>
              <a:pPr algn="ctr" defTabSz="457200">
                <a:spcBef>
                  <a:spcPct val="0"/>
                </a:spcBef>
              </a:pPr>
              <a:r>
                <a:rPr lang="en-US" sz="1400" dirty="0" smtClean="0">
                  <a:solidFill>
                    <a:srgbClr val="000000"/>
                  </a:solidFill>
                  <a:latin typeface="Calibri" pitchFamily="34" charset="0"/>
                  <a:ea typeface="ＭＳ Ｐゴシック" charset="-128"/>
                  <a:cs typeface="Calibri" pitchFamily="34" charset="0"/>
                </a:rPr>
                <a:t>met</a:t>
              </a:r>
              <a:r>
                <a:rPr lang="en-US" sz="1400" dirty="0">
                  <a:solidFill>
                    <a:srgbClr val="000000"/>
                  </a:solidFill>
                  <a:latin typeface="Calibri" pitchFamily="34" charset="0"/>
                  <a:ea typeface="ＭＳ Ｐゴシック" charset="-128"/>
                  <a:cs typeface="Calibri" pitchFamily="34" charset="0"/>
                </a:rPr>
                <a:t>?</a:t>
              </a:r>
            </a:p>
          </p:txBody>
        </p:sp>
        <p:sp>
          <p:nvSpPr>
            <p:cNvPr id="13" name="Flowchart: Alternate Process 9"/>
            <p:cNvSpPr>
              <a:spLocks noChangeArrowheads="1"/>
            </p:cNvSpPr>
            <p:nvPr/>
          </p:nvSpPr>
          <p:spPr bwMode="auto">
            <a:xfrm>
              <a:off x="1348154" y="2221436"/>
              <a:ext cx="892174" cy="350436"/>
            </a:xfrm>
            <a:prstGeom prst="flowChartAlternateProcess">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txBody>
            <a:bodyPr lIns="45720" rIns="45720" anchor="ctr"/>
            <a:lstStyle/>
            <a:p>
              <a:pPr defTabSz="457200">
                <a:spcBef>
                  <a:spcPct val="0"/>
                </a:spcBef>
              </a:pPr>
              <a:r>
                <a:rPr lang="en-US" sz="1050" dirty="0">
                  <a:solidFill>
                    <a:srgbClr val="000000"/>
                  </a:solidFill>
                  <a:latin typeface="Calibri" pitchFamily="34" charset="0"/>
                  <a:ea typeface="ＭＳ Ｐゴシック" charset="-128"/>
                  <a:cs typeface="Calibri" pitchFamily="34" charset="0"/>
                </a:rPr>
                <a:t>Maximum Opening Bids</a:t>
              </a:r>
            </a:p>
          </p:txBody>
        </p:sp>
        <p:sp>
          <p:nvSpPr>
            <p:cNvPr id="14" name="Flowchart: Alternate Process 10"/>
            <p:cNvSpPr/>
            <p:nvPr/>
          </p:nvSpPr>
          <p:spPr bwMode="auto">
            <a:xfrm>
              <a:off x="1333500" y="4968069"/>
              <a:ext cx="892174" cy="342961"/>
            </a:xfrm>
            <a:prstGeom prst="flowChartAlternateProcess">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txBody>
            <a:bodyPr lIns="45720" rIns="45720" anchor="ctr"/>
            <a:lstStyle/>
            <a:p>
              <a:pPr defTabSz="457200">
                <a:spcBef>
                  <a:spcPct val="0"/>
                </a:spcBef>
              </a:pPr>
              <a:r>
                <a:rPr lang="en-US" sz="1050" dirty="0">
                  <a:solidFill>
                    <a:srgbClr val="000000"/>
                  </a:solidFill>
                  <a:latin typeface="Calibri" pitchFamily="34" charset="0"/>
                  <a:ea typeface="ＭＳ Ｐゴシック" charset="-128"/>
                  <a:cs typeface="Calibri" pitchFamily="34" charset="0"/>
                </a:rPr>
                <a:t>Minimum Opening Bids</a:t>
              </a:r>
            </a:p>
          </p:txBody>
        </p:sp>
        <p:sp>
          <p:nvSpPr>
            <p:cNvPr id="15" name="Flowchart: Process 32"/>
            <p:cNvSpPr>
              <a:spLocks noChangeArrowheads="1"/>
            </p:cNvSpPr>
            <p:nvPr/>
          </p:nvSpPr>
          <p:spPr bwMode="auto">
            <a:xfrm>
              <a:off x="503238" y="3362325"/>
              <a:ext cx="1658937" cy="647700"/>
            </a:xfrm>
            <a:prstGeom prst="flowChartProcess">
              <a:avLst/>
            </a:prstGeom>
            <a:solidFill>
              <a:schemeClr val="bg1">
                <a:lumMod val="85000"/>
              </a:schemeClr>
            </a:solidFill>
            <a:ln w="31750" algn="ctr">
              <a:solidFill>
                <a:srgbClr val="5BADFF"/>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400" dirty="0">
                  <a:solidFill>
                    <a:srgbClr val="000000"/>
                  </a:solidFill>
                  <a:latin typeface="Calibri" pitchFamily="34" charset="0"/>
                  <a:ea typeface="ＭＳ Ｐゴシック" charset="-128"/>
                  <a:cs typeface="Calibri" pitchFamily="34" charset="0"/>
                </a:rPr>
                <a:t>Initial</a:t>
              </a:r>
            </a:p>
            <a:p>
              <a:pPr defTabSz="457200">
                <a:spcBef>
                  <a:spcPct val="0"/>
                </a:spcBef>
              </a:pPr>
              <a:r>
                <a:rPr lang="en-US" sz="1400" dirty="0">
                  <a:solidFill>
                    <a:srgbClr val="000000"/>
                  </a:solidFill>
                  <a:latin typeface="Calibri" pitchFamily="34" charset="0"/>
                  <a:ea typeface="ＭＳ Ｐゴシック" charset="-128"/>
                  <a:cs typeface="Calibri" pitchFamily="34" charset="0"/>
                </a:rPr>
                <a:t>spectrum clearing </a:t>
              </a:r>
              <a:r>
                <a:rPr lang="en-US" sz="1400" dirty="0" smtClean="0">
                  <a:solidFill>
                    <a:srgbClr val="000000"/>
                  </a:solidFill>
                  <a:latin typeface="Calibri" pitchFamily="34" charset="0"/>
                  <a:ea typeface="ＭＳ Ｐゴシック" charset="-128"/>
                  <a:cs typeface="Calibri" pitchFamily="34" charset="0"/>
                </a:rPr>
                <a:t>target (# channels)</a:t>
              </a:r>
              <a:endParaRPr lang="en-US" sz="1400" dirty="0">
                <a:solidFill>
                  <a:srgbClr val="000000"/>
                </a:solidFill>
                <a:latin typeface="Calibri" pitchFamily="34" charset="0"/>
                <a:ea typeface="ＭＳ Ｐゴシック" charset="-128"/>
                <a:cs typeface="Calibri" pitchFamily="34" charset="0"/>
              </a:endParaRPr>
            </a:p>
          </p:txBody>
        </p:sp>
        <p:cxnSp>
          <p:nvCxnSpPr>
            <p:cNvPr id="16" name="Elbow Connector 33"/>
            <p:cNvCxnSpPr>
              <a:cxnSpLocks noChangeShapeType="1"/>
              <a:stCxn id="15" idx="0"/>
              <a:endCxn id="8" idx="1"/>
            </p:cNvCxnSpPr>
            <p:nvPr/>
          </p:nvCxnSpPr>
          <p:spPr bwMode="auto">
            <a:xfrm rot="5400000" flipH="1" flipV="1">
              <a:off x="1590279" y="2638029"/>
              <a:ext cx="466725" cy="981868"/>
            </a:xfrm>
            <a:prstGeom prst="bentConnector2">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cxnSp>
        <p:cxnSp>
          <p:nvCxnSpPr>
            <p:cNvPr id="17" name="Elbow Connector 42"/>
            <p:cNvCxnSpPr>
              <a:cxnSpLocks noChangeShapeType="1"/>
              <a:stCxn id="15" idx="2"/>
              <a:endCxn id="9" idx="1"/>
            </p:cNvCxnSpPr>
            <p:nvPr/>
          </p:nvCxnSpPr>
          <p:spPr bwMode="auto">
            <a:xfrm rot="16200000" flipH="1">
              <a:off x="1510296" y="3832436"/>
              <a:ext cx="626690" cy="981868"/>
            </a:xfrm>
            <a:prstGeom prst="bentConnector2">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cxnSp>
        <p:cxnSp>
          <p:nvCxnSpPr>
            <p:cNvPr id="18" name="Elbow Connector 42"/>
            <p:cNvCxnSpPr>
              <a:cxnSpLocks noChangeShapeType="1"/>
              <a:stCxn id="9" idx="2"/>
            </p:cNvCxnSpPr>
            <p:nvPr/>
          </p:nvCxnSpPr>
          <p:spPr bwMode="auto">
            <a:xfrm rot="16200000" flipH="1">
              <a:off x="5585246" y="2688058"/>
              <a:ext cx="631776" cy="5877719"/>
            </a:xfrm>
            <a:prstGeom prst="bentConnector2">
              <a:avLst/>
            </a:prstGeom>
            <a:noFill/>
            <a:ln w="31750" algn="ctr">
              <a:solidFill>
                <a:srgbClr val="5BADFF"/>
              </a:solidFill>
              <a:prstDash val="dash"/>
              <a:miter lim="800000"/>
              <a:headEnd type="triangle" w="med" len="med"/>
              <a:tailEnd/>
            </a:ln>
            <a:extLst>
              <a:ext uri="{909E8E84-426E-40dd-AFC4-6F175D3DCCD1}">
                <a14:hiddenFill xmlns="" xmlns:a14="http://schemas.microsoft.com/office/drawing/2010/main">
                  <a:noFill/>
                </a14:hiddenFill>
              </a:ext>
            </a:extLst>
          </p:spPr>
        </p:cxnSp>
        <p:sp>
          <p:nvSpPr>
            <p:cNvPr id="19" name="TextBox 2"/>
            <p:cNvSpPr txBox="1">
              <a:spLocks noChangeArrowheads="1"/>
            </p:cNvSpPr>
            <p:nvPr/>
          </p:nvSpPr>
          <p:spPr bwMode="auto">
            <a:xfrm>
              <a:off x="6816725" y="3489325"/>
              <a:ext cx="53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sz="2000">
                  <a:solidFill>
                    <a:schemeClr val="tx1"/>
                  </a:solidFill>
                  <a:latin typeface="Arial" pitchFamily="34" charset="0"/>
                </a:defRPr>
              </a:lvl1pPr>
              <a:lvl2pPr marL="742950" indent="-285750" defTabSz="457200" eaLnBrk="0" hangingPunct="0">
                <a:defRPr sz="2000">
                  <a:solidFill>
                    <a:schemeClr val="tx1"/>
                  </a:solidFill>
                  <a:latin typeface="Arial" pitchFamily="34" charset="0"/>
                </a:defRPr>
              </a:lvl2pPr>
              <a:lvl3pPr marL="1143000" indent="-228600" defTabSz="457200" eaLnBrk="0" hangingPunct="0">
                <a:defRPr sz="2000">
                  <a:solidFill>
                    <a:schemeClr val="tx1"/>
                  </a:solidFill>
                  <a:latin typeface="Arial" pitchFamily="34" charset="0"/>
                </a:defRPr>
              </a:lvl3pPr>
              <a:lvl4pPr marL="1600200" indent="-228600" defTabSz="457200" eaLnBrk="0" hangingPunct="0">
                <a:defRPr sz="2000">
                  <a:solidFill>
                    <a:schemeClr val="tx1"/>
                  </a:solidFill>
                  <a:latin typeface="Arial" pitchFamily="34" charset="0"/>
                </a:defRPr>
              </a:lvl4pPr>
              <a:lvl5pPr marL="2057400" indent="-228600" defTabSz="457200" eaLnBrk="0" hangingPunct="0">
                <a:defRPr sz="2000">
                  <a:solidFill>
                    <a:schemeClr val="tx1"/>
                  </a:solidFill>
                  <a:latin typeface="Arial" pitchFamily="34" charset="0"/>
                </a:defRPr>
              </a:lvl5pPr>
              <a:lvl6pPr marL="2514600" indent="-228600" algn="ctr" defTabSz="457200" eaLnBrk="0" fontAlgn="base" hangingPunct="0">
                <a:spcBef>
                  <a:spcPct val="50000"/>
                </a:spcBef>
                <a:spcAft>
                  <a:spcPct val="0"/>
                </a:spcAft>
                <a:defRPr sz="2000">
                  <a:solidFill>
                    <a:schemeClr val="tx1"/>
                  </a:solidFill>
                  <a:latin typeface="Arial" pitchFamily="34" charset="0"/>
                </a:defRPr>
              </a:lvl6pPr>
              <a:lvl7pPr marL="2971800" indent="-228600" algn="ctr" defTabSz="457200" eaLnBrk="0" fontAlgn="base" hangingPunct="0">
                <a:spcBef>
                  <a:spcPct val="50000"/>
                </a:spcBef>
                <a:spcAft>
                  <a:spcPct val="0"/>
                </a:spcAft>
                <a:defRPr sz="2000">
                  <a:solidFill>
                    <a:schemeClr val="tx1"/>
                  </a:solidFill>
                  <a:latin typeface="Arial" pitchFamily="34" charset="0"/>
                </a:defRPr>
              </a:lvl7pPr>
              <a:lvl8pPr marL="3429000" indent="-228600" algn="ctr" defTabSz="457200" eaLnBrk="0" fontAlgn="base" hangingPunct="0">
                <a:spcBef>
                  <a:spcPct val="50000"/>
                </a:spcBef>
                <a:spcAft>
                  <a:spcPct val="0"/>
                </a:spcAft>
                <a:defRPr sz="2000">
                  <a:solidFill>
                    <a:schemeClr val="tx1"/>
                  </a:solidFill>
                  <a:latin typeface="Arial" pitchFamily="34" charset="0"/>
                </a:defRPr>
              </a:lvl8pPr>
              <a:lvl9pPr marL="3886200" indent="-228600" algn="ctr" defTabSz="457200" eaLnBrk="0" fontAlgn="base" hangingPunct="0">
                <a:spcBef>
                  <a:spcPct val="50000"/>
                </a:spcBef>
                <a:spcAft>
                  <a:spcPct val="0"/>
                </a:spcAft>
                <a:defRPr sz="2000">
                  <a:solidFill>
                    <a:schemeClr val="tx1"/>
                  </a:solidFill>
                  <a:latin typeface="Arial" pitchFamily="34" charset="0"/>
                </a:defRPr>
              </a:lvl9pPr>
            </a:lstStyle>
            <a:p>
              <a:pPr algn="l" eaLnBrk="1" hangingPunct="1">
                <a:spcBef>
                  <a:spcPct val="0"/>
                </a:spcBef>
              </a:pPr>
              <a:r>
                <a:rPr lang="en-US" sz="1200" dirty="0">
                  <a:latin typeface="Calibri" pitchFamily="34" charset="0"/>
                  <a:ea typeface="ＭＳ Ｐゴシック" charset="-128"/>
                </a:rPr>
                <a:t>No</a:t>
              </a:r>
            </a:p>
          </p:txBody>
        </p:sp>
        <p:sp>
          <p:nvSpPr>
            <p:cNvPr id="20" name="TextBox 24"/>
            <p:cNvSpPr txBox="1">
              <a:spLocks noChangeArrowheads="1"/>
            </p:cNvSpPr>
            <p:nvPr/>
          </p:nvSpPr>
          <p:spPr bwMode="auto">
            <a:xfrm>
              <a:off x="5562600" y="4397375"/>
              <a:ext cx="53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sz="2000">
                  <a:solidFill>
                    <a:schemeClr val="tx1"/>
                  </a:solidFill>
                  <a:latin typeface="Arial" pitchFamily="34" charset="0"/>
                </a:defRPr>
              </a:lvl1pPr>
              <a:lvl2pPr marL="742950" indent="-285750" defTabSz="457200" eaLnBrk="0" hangingPunct="0">
                <a:defRPr sz="2000">
                  <a:solidFill>
                    <a:schemeClr val="tx1"/>
                  </a:solidFill>
                  <a:latin typeface="Arial" pitchFamily="34" charset="0"/>
                </a:defRPr>
              </a:lvl2pPr>
              <a:lvl3pPr marL="1143000" indent="-228600" defTabSz="457200" eaLnBrk="0" hangingPunct="0">
                <a:defRPr sz="2000">
                  <a:solidFill>
                    <a:schemeClr val="tx1"/>
                  </a:solidFill>
                  <a:latin typeface="Arial" pitchFamily="34" charset="0"/>
                </a:defRPr>
              </a:lvl3pPr>
              <a:lvl4pPr marL="1600200" indent="-228600" defTabSz="457200" eaLnBrk="0" hangingPunct="0">
                <a:defRPr sz="2000">
                  <a:solidFill>
                    <a:schemeClr val="tx1"/>
                  </a:solidFill>
                  <a:latin typeface="Arial" pitchFamily="34" charset="0"/>
                </a:defRPr>
              </a:lvl4pPr>
              <a:lvl5pPr marL="2057400" indent="-228600" defTabSz="457200" eaLnBrk="0" hangingPunct="0">
                <a:defRPr sz="2000">
                  <a:solidFill>
                    <a:schemeClr val="tx1"/>
                  </a:solidFill>
                  <a:latin typeface="Arial" pitchFamily="34" charset="0"/>
                </a:defRPr>
              </a:lvl5pPr>
              <a:lvl6pPr marL="2514600" indent="-228600" algn="ctr" defTabSz="457200" eaLnBrk="0" fontAlgn="base" hangingPunct="0">
                <a:spcBef>
                  <a:spcPct val="50000"/>
                </a:spcBef>
                <a:spcAft>
                  <a:spcPct val="0"/>
                </a:spcAft>
                <a:defRPr sz="2000">
                  <a:solidFill>
                    <a:schemeClr val="tx1"/>
                  </a:solidFill>
                  <a:latin typeface="Arial" pitchFamily="34" charset="0"/>
                </a:defRPr>
              </a:lvl6pPr>
              <a:lvl7pPr marL="2971800" indent="-228600" algn="ctr" defTabSz="457200" eaLnBrk="0" fontAlgn="base" hangingPunct="0">
                <a:spcBef>
                  <a:spcPct val="50000"/>
                </a:spcBef>
                <a:spcAft>
                  <a:spcPct val="0"/>
                </a:spcAft>
                <a:defRPr sz="2000">
                  <a:solidFill>
                    <a:schemeClr val="tx1"/>
                  </a:solidFill>
                  <a:latin typeface="Arial" pitchFamily="34" charset="0"/>
                </a:defRPr>
              </a:lvl7pPr>
              <a:lvl8pPr marL="3429000" indent="-228600" algn="ctr" defTabSz="457200" eaLnBrk="0" fontAlgn="base" hangingPunct="0">
                <a:spcBef>
                  <a:spcPct val="50000"/>
                </a:spcBef>
                <a:spcAft>
                  <a:spcPct val="0"/>
                </a:spcAft>
                <a:defRPr sz="2000">
                  <a:solidFill>
                    <a:schemeClr val="tx1"/>
                  </a:solidFill>
                  <a:latin typeface="Arial" pitchFamily="34" charset="0"/>
                </a:defRPr>
              </a:lvl8pPr>
              <a:lvl9pPr marL="3886200" indent="-228600" algn="ctr" defTabSz="4572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en-US" sz="1200" dirty="0">
                  <a:latin typeface="Calibri" pitchFamily="34" charset="0"/>
                  <a:ea typeface="ＭＳ Ｐゴシック" charset="-128"/>
                </a:rPr>
                <a:t>Yes</a:t>
              </a:r>
            </a:p>
          </p:txBody>
        </p:sp>
        <p:sp>
          <p:nvSpPr>
            <p:cNvPr id="21" name="Flowchart: Terminator 13"/>
            <p:cNvSpPr>
              <a:spLocks noChangeArrowheads="1"/>
            </p:cNvSpPr>
            <p:nvPr/>
          </p:nvSpPr>
          <p:spPr bwMode="auto">
            <a:xfrm>
              <a:off x="5592763" y="4821238"/>
              <a:ext cx="960437" cy="436563"/>
            </a:xfrm>
            <a:prstGeom prst="flowChartTerminator">
              <a:avLst/>
            </a:prstGeom>
            <a:solidFill>
              <a:srgbClr val="5BADFF"/>
            </a:solidFill>
            <a:ln w="31750" algn="ctr">
              <a:solidFill>
                <a:srgbClr val="98B954"/>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200" dirty="0">
                  <a:solidFill>
                    <a:srgbClr val="000000"/>
                  </a:solidFill>
                  <a:ea typeface="ＭＳ Ｐゴシック" charset="-128"/>
                </a:rPr>
                <a:t>Close Auction</a:t>
              </a:r>
            </a:p>
          </p:txBody>
        </p:sp>
        <p:sp>
          <p:nvSpPr>
            <p:cNvPr id="22" name="Flowchart: Process 93"/>
            <p:cNvSpPr>
              <a:spLocks noChangeArrowheads="1"/>
            </p:cNvSpPr>
            <p:nvPr/>
          </p:nvSpPr>
          <p:spPr bwMode="auto">
            <a:xfrm>
              <a:off x="7437438" y="3382530"/>
              <a:ext cx="1219200" cy="838200"/>
            </a:xfrm>
            <a:prstGeom prst="flowChartProcess">
              <a:avLst/>
            </a:prstGeom>
            <a:solidFill>
              <a:schemeClr val="bg1">
                <a:lumMod val="85000"/>
              </a:schemeClr>
            </a:solidFill>
            <a:ln w="31750" algn="ctr">
              <a:solidFill>
                <a:srgbClr val="5BADFF"/>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100" dirty="0">
                  <a:solidFill>
                    <a:srgbClr val="000000"/>
                  </a:solidFill>
                  <a:latin typeface="Calibri" pitchFamily="34" charset="0"/>
                  <a:ea typeface="ＭＳ Ｐゴシック" charset="-128"/>
                  <a:cs typeface="Calibri" pitchFamily="34" charset="0"/>
                </a:rPr>
                <a:t>Reduce spectrum clearing target, continue auctions</a:t>
              </a:r>
            </a:p>
          </p:txBody>
        </p:sp>
        <p:cxnSp>
          <p:nvCxnSpPr>
            <p:cNvPr id="23" name="AutoShape 75"/>
            <p:cNvCxnSpPr>
              <a:cxnSpLocks noChangeShapeType="1"/>
              <a:stCxn id="8" idx="0"/>
            </p:cNvCxnSpPr>
            <p:nvPr/>
          </p:nvCxnSpPr>
          <p:spPr bwMode="auto">
            <a:xfrm rot="5400000" flipH="1" flipV="1">
              <a:off x="5580861" y="-1019170"/>
              <a:ext cx="610385" cy="5847557"/>
            </a:xfrm>
            <a:prstGeom prst="bentConnector2">
              <a:avLst/>
            </a:prstGeom>
            <a:noFill/>
            <a:ln w="31750">
              <a:solidFill>
                <a:srgbClr val="5BADFF"/>
              </a:solidFill>
              <a:prstDash val="dash"/>
              <a:miter lim="800000"/>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24" name="Line 80"/>
            <p:cNvSpPr>
              <a:spLocks noChangeShapeType="1"/>
            </p:cNvSpPr>
            <p:nvPr/>
          </p:nvSpPr>
          <p:spPr bwMode="auto">
            <a:xfrm rot="5400000">
              <a:off x="5784056" y="4571208"/>
              <a:ext cx="500063" cy="0"/>
            </a:xfrm>
            <a:prstGeom prst="line">
              <a:avLst/>
            </a:prstGeom>
            <a:noFill/>
            <a:ln w="31750">
              <a:solidFill>
                <a:srgbClr val="98B954"/>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5" name="Line 84"/>
            <p:cNvSpPr>
              <a:spLocks noChangeShapeType="1"/>
            </p:cNvSpPr>
            <p:nvPr/>
          </p:nvSpPr>
          <p:spPr bwMode="auto">
            <a:xfrm>
              <a:off x="6858000" y="3790949"/>
              <a:ext cx="579438" cy="1"/>
            </a:xfrm>
            <a:prstGeom prst="line">
              <a:avLst/>
            </a:prstGeom>
            <a:noFill/>
            <a:ln w="31750">
              <a:solidFill>
                <a:srgbClr val="98B954"/>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dirty="0"/>
            </a:p>
          </p:txBody>
        </p:sp>
        <p:cxnSp>
          <p:nvCxnSpPr>
            <p:cNvPr id="26" name="AutoShape 85"/>
            <p:cNvCxnSpPr>
              <a:cxnSpLocks noChangeShapeType="1"/>
              <a:stCxn id="22" idx="3"/>
            </p:cNvCxnSpPr>
            <p:nvPr/>
          </p:nvCxnSpPr>
          <p:spPr bwMode="auto">
            <a:xfrm>
              <a:off x="8656638" y="3801630"/>
              <a:ext cx="152400" cy="2095500"/>
            </a:xfrm>
            <a:prstGeom prst="bentConnector2">
              <a:avLst/>
            </a:prstGeom>
            <a:noFill/>
            <a:ln w="31750">
              <a:solidFill>
                <a:srgbClr val="5BADFF"/>
              </a:solidFill>
              <a:prstDash val="dash"/>
              <a:miter lim="800000"/>
              <a:headEnd type="non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27" name="AutoShape 87"/>
            <p:cNvCxnSpPr>
              <a:cxnSpLocks noChangeShapeType="1"/>
              <a:stCxn id="22" idx="3"/>
            </p:cNvCxnSpPr>
            <p:nvPr/>
          </p:nvCxnSpPr>
          <p:spPr bwMode="auto">
            <a:xfrm flipV="1">
              <a:off x="8656638" y="1553730"/>
              <a:ext cx="152400" cy="2247900"/>
            </a:xfrm>
            <a:prstGeom prst="bentConnector2">
              <a:avLst/>
            </a:prstGeom>
            <a:noFill/>
            <a:ln w="31750">
              <a:solidFill>
                <a:srgbClr val="5BADFF"/>
              </a:solidFill>
              <a:prstDash val="dash"/>
              <a:miter lim="800000"/>
              <a:headEnd type="non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28" name="Isosceles Triangle 27"/>
            <p:cNvSpPr/>
            <p:nvPr/>
          </p:nvSpPr>
          <p:spPr bwMode="auto">
            <a:xfrm>
              <a:off x="2792449" y="4023519"/>
              <a:ext cx="339648" cy="169069"/>
            </a:xfrm>
            <a:prstGeom prst="triangl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1035050" marR="0" indent="-57785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smtClean="0">
                <a:ln>
                  <a:noFill/>
                </a:ln>
                <a:solidFill>
                  <a:schemeClr val="tx1"/>
                </a:solidFill>
                <a:effectLst/>
                <a:latin typeface="Arial" charset="0"/>
              </a:endParaRPr>
            </a:p>
          </p:txBody>
        </p:sp>
        <p:sp>
          <p:nvSpPr>
            <p:cNvPr id="29" name="Isosceles Triangle 28"/>
            <p:cNvSpPr/>
            <p:nvPr/>
          </p:nvSpPr>
          <p:spPr bwMode="auto">
            <a:xfrm rot="10800000">
              <a:off x="2792451" y="3362325"/>
              <a:ext cx="339648" cy="169069"/>
            </a:xfrm>
            <a:prstGeom prst="triangl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1035050" marR="0" indent="-57785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smtClean="0">
                <a:ln>
                  <a:noFill/>
                </a:ln>
                <a:solidFill>
                  <a:schemeClr val="tx1"/>
                </a:solidFill>
                <a:effectLst/>
                <a:latin typeface="Arial" charset="0"/>
              </a:endParaRPr>
            </a:p>
          </p:txBody>
        </p:sp>
        <p:sp>
          <p:nvSpPr>
            <p:cNvPr id="30" name="TextBox 29"/>
            <p:cNvSpPr txBox="1"/>
            <p:nvPr/>
          </p:nvSpPr>
          <p:spPr>
            <a:xfrm>
              <a:off x="3733799" y="1792069"/>
              <a:ext cx="2209801" cy="646331"/>
            </a:xfrm>
            <a:prstGeom prst="rect">
              <a:avLst/>
            </a:prstGeom>
            <a:noFill/>
          </p:spPr>
          <p:txBody>
            <a:bodyPr wrap="square" rtlCol="0">
              <a:spAutoFit/>
            </a:bodyPr>
            <a:lstStyle/>
            <a:p>
              <a:r>
                <a:rPr lang="en-US" sz="900" b="1" dirty="0" smtClean="0"/>
                <a:t>Descending clock stopping rule: </a:t>
              </a:r>
              <a:r>
                <a:rPr lang="en-US" sz="900" dirty="0"/>
                <a:t>Stops for a station when it either has exited or </a:t>
              </a:r>
              <a:r>
                <a:rPr lang="en-US" sz="900" dirty="0" smtClean="0"/>
                <a:t>must be cleared to</a:t>
              </a:r>
              <a:r>
                <a:rPr lang="en-US" sz="900" dirty="0"/>
                <a:t> achieve the clearing target. (The stage ends when all clocks have stopped.)</a:t>
              </a:r>
            </a:p>
          </p:txBody>
        </p:sp>
        <p:sp>
          <p:nvSpPr>
            <p:cNvPr id="31" name="TextBox 30"/>
            <p:cNvSpPr txBox="1"/>
            <p:nvPr/>
          </p:nvSpPr>
          <p:spPr>
            <a:xfrm>
              <a:off x="3578468" y="4876800"/>
              <a:ext cx="1907932" cy="784830"/>
            </a:xfrm>
            <a:prstGeom prst="rect">
              <a:avLst/>
            </a:prstGeom>
            <a:noFill/>
          </p:spPr>
          <p:txBody>
            <a:bodyPr wrap="square" rtlCol="0">
              <a:spAutoFit/>
            </a:bodyPr>
            <a:lstStyle/>
            <a:p>
              <a:r>
                <a:rPr lang="en-US" sz="900" b="1" dirty="0"/>
                <a:t>Ascending clock stopping rule: </a:t>
              </a:r>
              <a:r>
                <a:rPr lang="en-US" sz="900" dirty="0"/>
                <a:t>Stops for a license category when there is no excess demand for that category. (The stage ends when all clocks have stopped.) </a:t>
              </a:r>
            </a:p>
          </p:txBody>
        </p:sp>
        <p:sp>
          <p:nvSpPr>
            <p:cNvPr id="32" name="TextBox 31"/>
            <p:cNvSpPr txBox="1"/>
            <p:nvPr/>
          </p:nvSpPr>
          <p:spPr>
            <a:xfrm>
              <a:off x="6629400" y="4814741"/>
              <a:ext cx="1600200" cy="992579"/>
            </a:xfrm>
            <a:prstGeom prst="rect">
              <a:avLst/>
            </a:prstGeom>
            <a:noFill/>
          </p:spPr>
          <p:txBody>
            <a:bodyPr wrap="square" rtlCol="0">
              <a:spAutoFit/>
            </a:bodyPr>
            <a:lstStyle/>
            <a:p>
              <a:pPr algn="l"/>
              <a:r>
                <a:rPr lang="en-US" sz="900" b="1" dirty="0" smtClean="0"/>
                <a:t>Reverse auction</a:t>
              </a:r>
              <a:r>
                <a:rPr lang="en-US" sz="900" dirty="0" smtClean="0"/>
                <a:t>: frozen bids accepted; channels assigned</a:t>
              </a:r>
            </a:p>
            <a:p>
              <a:pPr algn="l"/>
              <a:r>
                <a:rPr lang="en-US" sz="900" b="1" dirty="0" smtClean="0"/>
                <a:t>Forward auction</a:t>
              </a:r>
              <a:r>
                <a:rPr lang="en-US" sz="900" dirty="0" smtClean="0"/>
                <a:t>: assignment stage for specific frequencies</a:t>
              </a:r>
              <a:endParaRPr lang="en-US" sz="900" dirty="0"/>
            </a:p>
          </p:txBody>
        </p:sp>
      </p:grpSp>
      <p:sp>
        <p:nvSpPr>
          <p:cNvPr id="34"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35"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769121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end</a:t>
            </a:r>
            <a:endParaRPr lang="en-US" dirty="0"/>
          </a:p>
        </p:txBody>
      </p:sp>
      <p:sp>
        <p:nvSpPr>
          <p:cNvPr id="8" name="Text Placeholder 7"/>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39</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3353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t>
            </a:r>
            <a:r>
              <a:rPr lang="en-US" dirty="0" smtClean="0"/>
              <a:t>for Today</a:t>
            </a:r>
            <a:endParaRPr lang="en-US" dirty="0"/>
          </a:p>
        </p:txBody>
      </p:sp>
      <p:sp>
        <p:nvSpPr>
          <p:cNvPr id="3" name="Content Placeholder 2"/>
          <p:cNvSpPr>
            <a:spLocks noGrp="1"/>
          </p:cNvSpPr>
          <p:nvPr>
            <p:ph idx="1"/>
          </p:nvPr>
        </p:nvSpPr>
        <p:spPr/>
        <p:txBody>
          <a:bodyPr>
            <a:normAutofit/>
          </a:bodyPr>
          <a:lstStyle/>
          <a:p>
            <a:endParaRPr lang="en-US" dirty="0" smtClean="0"/>
          </a:p>
          <a:p>
            <a:pPr marL="571500" indent="-457200">
              <a:buFont typeface="+mj-lt"/>
              <a:buAutoNum type="arabicPeriod"/>
            </a:pPr>
            <a:endParaRPr lang="en-US" dirty="0"/>
          </a:p>
          <a:p>
            <a:pPr marL="571500" indent="-457200">
              <a:buFont typeface="+mj-lt"/>
              <a:buAutoNum type="arabicPeriod"/>
            </a:pPr>
            <a:r>
              <a:rPr lang="en-US" dirty="0" smtClean="0"/>
              <a:t>Property rights and the hold-out problem</a:t>
            </a:r>
          </a:p>
          <a:p>
            <a:pPr marL="571500" indent="-457200">
              <a:buFont typeface="+mj-lt"/>
              <a:buAutoNum type="arabicPeriod"/>
            </a:pPr>
            <a:endParaRPr lang="en-US" dirty="0"/>
          </a:p>
          <a:p>
            <a:pPr marL="571500" indent="-457200">
              <a:buFont typeface="+mj-lt"/>
              <a:buAutoNum type="arabicPeriod"/>
            </a:pPr>
            <a:r>
              <a:rPr lang="en-US" dirty="0" smtClean="0"/>
              <a:t>Computational complexity and its consequences </a:t>
            </a:r>
            <a:endParaRPr lang="en-US" dirty="0"/>
          </a:p>
          <a:p>
            <a:pPr marL="571500" indent="-457200">
              <a:buFont typeface="+mj-lt"/>
              <a:buAutoNum type="arabicPeriod"/>
            </a:pPr>
            <a:endParaRPr lang="en-US" dirty="0"/>
          </a:p>
          <a:p>
            <a:pPr marL="571500" indent="-457200">
              <a:buFont typeface="+mj-lt"/>
              <a:buAutoNum type="arabicPeriod"/>
            </a:pPr>
            <a:r>
              <a:rPr lang="en-US" dirty="0" smtClean="0"/>
              <a:t>Ease of bidding</a:t>
            </a:r>
          </a:p>
          <a:p>
            <a:pPr marL="571500" indent="-457200">
              <a:buFont typeface="+mj-lt"/>
              <a:buAutoNum type="arabicPeriod"/>
            </a:pPr>
            <a:endParaRPr lang="en-US" dirty="0"/>
          </a:p>
          <a:p>
            <a:pPr marL="571500" indent="-457200">
              <a:buFont typeface="+mj-lt"/>
              <a:buAutoNum type="arabicPeriod"/>
            </a:pPr>
            <a:r>
              <a:rPr lang="en-US" dirty="0" smtClean="0"/>
              <a:t>Algorithm performance</a:t>
            </a:r>
          </a:p>
          <a:p>
            <a:pPr marL="571500" indent="-457200">
              <a:buFont typeface="+mj-lt"/>
              <a:buAutoNum type="arabicPeriod"/>
            </a:pPr>
            <a:endParaRPr lang="en-US" dirty="0"/>
          </a:p>
          <a:p>
            <a:pPr marL="571500" indent="-457200">
              <a:buFont typeface="+mj-lt"/>
              <a:buAutoNum type="arabicPeriod"/>
            </a:pPr>
            <a:r>
              <a:rPr lang="en-US" dirty="0" smtClean="0"/>
              <a:t>Market clearing</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4</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85672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“Approximate matroids”</a:t>
            </a:r>
            <a:endParaRPr lang="en-US" dirty="0"/>
          </a:p>
        </p:txBody>
      </p:sp>
      <p:sp>
        <p:nvSpPr>
          <p:cNvPr id="8" name="Text Placeholder 7"/>
          <p:cNvSpPr>
            <a:spLocks noGrp="1"/>
          </p:cNvSpPr>
          <p:nvPr>
            <p:ph type="body" idx="1"/>
          </p:nvPr>
        </p:nvSpPr>
        <p:spPr/>
        <p:txBody>
          <a:bodyPr/>
          <a:lstStyle/>
          <a:p>
            <a:r>
              <a:rPr lang="en-US" dirty="0" smtClean="0"/>
              <a:t>The Substitution Index</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40</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07037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Matroid Terms Defined</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a:bodyPr>
              <a:lstStyle/>
              <a:p>
                <a:r>
                  <a:rPr lang="en-US" dirty="0" smtClean="0"/>
                  <a:t>Given a fine “ground set” </a:t>
                </a:r>
                <a14:m>
                  <m:oMath xmlns:m="http://schemas.openxmlformats.org/officeDocument/2006/math">
                    <m:r>
                      <a:rPr lang="en-US" i="1">
                        <a:latin typeface="Cambria Math" charset="0"/>
                        <a:ea typeface="Cambria Math" charset="0"/>
                        <a:cs typeface="Cambria Math" charset="0"/>
                      </a:rPr>
                      <m:t>𝑋</m:t>
                    </m:r>
                  </m:oMath>
                </a14:m>
                <a:r>
                  <a:rPr lang="en-US" dirty="0" smtClean="0"/>
                  <a:t>, let </a:t>
                </a:r>
                <a14:m>
                  <m:oMath xmlns:m="http://schemas.openxmlformats.org/officeDocument/2006/math">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𝑋</m:t>
                        </m:r>
                      </m:e>
                    </m:d>
                  </m:oMath>
                </a14:m>
                <a:r>
                  <a:rPr lang="en-US" dirty="0" smtClean="0"/>
                  <a:t> denote its power set.</a:t>
                </a:r>
              </a:p>
              <a:p>
                <a:pPr lvl="1"/>
                <a:r>
                  <a:rPr lang="en-US" dirty="0" smtClean="0"/>
                  <a:t>Example: </a:t>
                </a:r>
                <a14:m>
                  <m:oMath xmlns:m="http://schemas.openxmlformats.org/officeDocument/2006/math">
                    <m:r>
                      <a:rPr lang="en-US" i="1">
                        <a:latin typeface="Cambria Math" charset="0"/>
                        <a:ea typeface="Cambria Math" charset="0"/>
                        <a:cs typeface="Cambria Math" charset="0"/>
                      </a:rPr>
                      <m:t>𝑋</m:t>
                    </m:r>
                  </m:oMath>
                </a14:m>
                <a:r>
                  <a:rPr lang="en-US" dirty="0" smtClean="0"/>
                  <a:t> is the set of rows of a finite matrix</a:t>
                </a:r>
              </a:p>
              <a:p>
                <a:r>
                  <a:rPr lang="en-US" dirty="0" smtClean="0"/>
                  <a:t>Let </a:t>
                </a:r>
                <a14:m>
                  <m:oMath xmlns:m="http://schemas.openxmlformats.org/officeDocument/2006/math">
                    <m:r>
                      <a:rPr lang="en-US" i="1">
                        <a:latin typeface="Cambria Math" charset="0"/>
                      </a:rPr>
                      <m:t>ℛ</m:t>
                    </m:r>
                    <m:r>
                      <a:rPr lang="en-US" i="1">
                        <a:latin typeface="Cambria Math" charset="0"/>
                        <a:ea typeface="Cambria Math" charset="0"/>
                        <a:cs typeface="Cambria Math" charset="0"/>
                      </a:rPr>
                      <m:t>⊆℘</m:t>
                    </m:r>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𝑋</m:t>
                        </m:r>
                      </m:e>
                    </m:d>
                  </m:oMath>
                </a14:m>
                <a:r>
                  <a:rPr lang="en-US" dirty="0" smtClean="0"/>
                  <a:t> be non-empty and all its elements “independent sets.”</a:t>
                </a:r>
              </a:p>
              <a:p>
                <a:pPr lvl="1"/>
                <a:r>
                  <a:rPr lang="en-US" dirty="0" smtClean="0"/>
                  <a:t>Example: all linearly independent sets of rows in </a:t>
                </a:r>
                <a14:m>
                  <m:oMath xmlns:m="http://schemas.openxmlformats.org/officeDocument/2006/math">
                    <m:r>
                      <a:rPr lang="en-US" i="1">
                        <a:latin typeface="Cambria Math" charset="0"/>
                        <a:ea typeface="Cambria Math" charset="0"/>
                        <a:cs typeface="Cambria Math" charset="0"/>
                      </a:rPr>
                      <m:t>𝑋</m:t>
                    </m:r>
                  </m:oMath>
                </a14:m>
                <a:r>
                  <a:rPr lang="en-US" dirty="0" smtClean="0"/>
                  <a:t>.</a:t>
                </a:r>
              </a:p>
              <a:p>
                <a:r>
                  <a:rPr lang="en-US" dirty="0" smtClean="0"/>
                  <a:t>A “basis” is a maximal independent set.</a:t>
                </a:r>
              </a:p>
              <a:p>
                <a:pPr lvl="1"/>
                <a:r>
                  <a:rPr lang="en-US" dirty="0" smtClean="0"/>
                  <a:t>Example: a maximal linearly independent set of rows of </a:t>
                </a:r>
                <a14:m>
                  <m:oMath xmlns:m="http://schemas.openxmlformats.org/officeDocument/2006/math">
                    <m:r>
                      <a:rPr lang="en-US" i="1">
                        <a:latin typeface="Cambria Math" charset="0"/>
                        <a:ea typeface="Cambria Math" charset="0"/>
                        <a:cs typeface="Cambria Math" charset="0"/>
                      </a:rPr>
                      <m:t>𝑋</m:t>
                    </m:r>
                  </m:oMath>
                </a14:m>
                <a:r>
                  <a:rPr lang="en-US" dirty="0" smtClean="0"/>
                  <a:t>.</a:t>
                </a:r>
              </a:p>
              <a:p>
                <a:r>
                  <a:rPr lang="en-US" dirty="0" smtClean="0"/>
                  <a:t>The pair </a:t>
                </a:r>
                <a14:m>
                  <m:oMath xmlns:m="http://schemas.openxmlformats.org/officeDocument/2006/math">
                    <m:r>
                      <a:rPr lang="en-US" b="0" i="0" smtClean="0">
                        <a:latin typeface="Cambria Math" charset="0"/>
                      </a:rPr>
                      <m:t>(</m:t>
                    </m:r>
                    <m:r>
                      <a:rPr lang="en-US" i="1">
                        <a:latin typeface="Cambria Math" charset="0"/>
                      </a:rPr>
                      <m:t>𝑋</m:t>
                    </m:r>
                    <m:r>
                      <a:rPr lang="en-US" b="0" i="1" smtClean="0">
                        <a:latin typeface="Cambria Math" charset="0"/>
                      </a:rPr>
                      <m:t>,</m:t>
                    </m:r>
                    <m:r>
                      <a:rPr lang="en-US" i="1">
                        <a:latin typeface="Cambria Math" charset="0"/>
                      </a:rPr>
                      <m:t>ℛ</m:t>
                    </m:r>
                    <m:r>
                      <a:rPr lang="en-US" b="0" i="1" smtClean="0">
                        <a:latin typeface="Cambria Math" charset="0"/>
                      </a:rPr>
                      <m:t>)</m:t>
                    </m:r>
                  </m:oMath>
                </a14:m>
                <a:r>
                  <a:rPr lang="en-US" dirty="0" smtClean="0"/>
                  <a:t> (or just the set </a:t>
                </a:r>
                <a14:m>
                  <m:oMath xmlns:m="http://schemas.openxmlformats.org/officeDocument/2006/math">
                    <m:r>
                      <a:rPr lang="en-US" i="1">
                        <a:latin typeface="Cambria Math" charset="0"/>
                      </a:rPr>
                      <m:t>ℛ</m:t>
                    </m:r>
                  </m:oMath>
                </a14:m>
                <a:r>
                  <a:rPr lang="en-US" dirty="0" smtClean="0"/>
                  <a:t>) is a </a:t>
                </a:r>
                <a:r>
                  <a:rPr lang="en-US" i="1" dirty="0" smtClean="0"/>
                  <a:t>matroid</a:t>
                </a:r>
                <a:r>
                  <a:rPr lang="en-US" dirty="0" smtClean="0"/>
                  <a:t> if</a:t>
                </a:r>
              </a:p>
              <a:p>
                <a:pPr marL="868680" lvl="1" indent="-457200">
                  <a:buFont typeface="+mj-lt"/>
                  <a:buAutoNum type="arabicPeriod"/>
                </a:pPr>
                <a:r>
                  <a:rPr lang="en-US" dirty="0" smtClean="0"/>
                  <a:t>[Free disposal] If </a:t>
                </a:r>
                <a14:m>
                  <m:oMath xmlns:m="http://schemas.openxmlformats.org/officeDocument/2006/math">
                    <m:r>
                      <a:rPr lang="en-US" i="1">
                        <a:latin typeface="Cambria Math" charset="0"/>
                      </a:rPr>
                      <m:t>𝑆</m:t>
                    </m:r>
                    <m:r>
                      <a:rPr lang="en-US" i="1">
                        <a:latin typeface="Cambria Math" charset="0"/>
                      </a:rPr>
                      <m:t>′⊆</m:t>
                    </m:r>
                    <m:r>
                      <a:rPr lang="en-US" i="1">
                        <a:latin typeface="Cambria Math" charset="0"/>
                      </a:rPr>
                      <m:t>𝑆</m:t>
                    </m:r>
                    <m:r>
                      <a:rPr lang="en-US" i="1">
                        <a:latin typeface="Cambria Math" charset="0"/>
                      </a:rPr>
                      <m:t>∈</m:t>
                    </m:r>
                    <m:r>
                      <a:rPr lang="en-US" i="1">
                        <a:latin typeface="Cambria Math" charset="0"/>
                      </a:rPr>
                      <m:t>ℛ</m:t>
                    </m:r>
                  </m:oMath>
                </a14:m>
                <a:r>
                  <a:rPr lang="en-US" dirty="0"/>
                  <a:t>, then </a:t>
                </a:r>
                <a14:m>
                  <m:oMath xmlns:m="http://schemas.openxmlformats.org/officeDocument/2006/math">
                    <m:r>
                      <a:rPr lang="en-US" i="1">
                        <a:latin typeface="Cambria Math" charset="0"/>
                      </a:rPr>
                      <m:t>𝑆</m:t>
                    </m:r>
                    <m:r>
                      <a:rPr lang="en-US" i="1">
                        <a:latin typeface="Cambria Math" charset="0"/>
                      </a:rPr>
                      <m:t>′∈</m:t>
                    </m:r>
                    <m:r>
                      <a:rPr lang="en-US" i="1">
                        <a:latin typeface="Cambria Math" charset="0"/>
                      </a:rPr>
                      <m:t>ℛ</m:t>
                    </m:r>
                  </m:oMath>
                </a14:m>
                <a:r>
                  <a:rPr lang="en-US" dirty="0"/>
                  <a:t> </a:t>
                </a:r>
                <a:r>
                  <a:rPr lang="en-US" dirty="0" smtClean="0"/>
                  <a:t>.</a:t>
                </a:r>
              </a:p>
              <a:p>
                <a:pPr marL="868680" lvl="1" indent="-457200">
                  <a:buFont typeface="+mj-lt"/>
                  <a:buAutoNum type="arabicPeriod"/>
                </a:pPr>
                <a:r>
                  <a:rPr lang="en-US" dirty="0" smtClean="0"/>
                  <a:t>[Augmentation Property] Given </a:t>
                </a:r>
                <a14:m>
                  <m:oMath xmlns:m="http://schemas.openxmlformats.org/officeDocument/2006/math">
                    <m:r>
                      <a:rPr lang="en-US" i="1">
                        <a:latin typeface="Cambria Math" charset="0"/>
                      </a:rPr>
                      <m:t>𝑆</m:t>
                    </m:r>
                    <m:r>
                      <a:rPr lang="en-US" i="1">
                        <a:latin typeface="Cambria Math" charset="0"/>
                      </a:rPr>
                      <m:t>,</m:t>
                    </m:r>
                    <m:r>
                      <a:rPr lang="en-US" b="0" i="1" smtClean="0">
                        <a:latin typeface="Cambria Math" charset="0"/>
                      </a:rPr>
                      <m:t>𝑆</m:t>
                    </m:r>
                    <m:r>
                      <a:rPr lang="en-US" b="0" i="1" smtClean="0">
                        <a:latin typeface="Cambria Math" charset="0"/>
                      </a:rPr>
                      <m:t>′∈</m:t>
                    </m:r>
                    <m:r>
                      <a:rPr lang="en-US" i="1">
                        <a:latin typeface="Cambria Math" charset="0"/>
                      </a:rPr>
                      <m:t>ℛ</m:t>
                    </m:r>
                  </m:oMath>
                </a14:m>
                <a:r>
                  <a:rPr lang="en-US" dirty="0"/>
                  <a:t>, if </a:t>
                </a:r>
                <a14:m>
                  <m:oMath xmlns:m="http://schemas.openxmlformats.org/officeDocument/2006/math">
                    <m:d>
                      <m:dPr>
                        <m:begChr m:val="|"/>
                        <m:endChr m:val="|"/>
                        <m:ctrlPr>
                          <a:rPr lang="en-US" i="1">
                            <a:latin typeface="Cambria Math" charset="0"/>
                          </a:rPr>
                        </m:ctrlPr>
                      </m:dPr>
                      <m:e>
                        <m:r>
                          <a:rPr lang="en-US" i="1">
                            <a:latin typeface="Cambria Math" charset="0"/>
                          </a:rPr>
                          <m:t>𝑆</m:t>
                        </m:r>
                      </m:e>
                    </m:d>
                    <m:r>
                      <a:rPr lang="en-US" i="1">
                        <a:latin typeface="Cambria Math" charset="0"/>
                      </a:rPr>
                      <m:t>&gt;|</m:t>
                    </m:r>
                    <m:r>
                      <a:rPr lang="en-US" b="0" i="1" smtClean="0">
                        <a:latin typeface="Cambria Math" charset="0"/>
                      </a:rPr>
                      <m:t>𝑆</m:t>
                    </m:r>
                    <m:r>
                      <a:rPr lang="en-US" b="0" i="1" smtClean="0">
                        <a:latin typeface="Cambria Math" charset="0"/>
                      </a:rPr>
                      <m:t>′|</m:t>
                    </m:r>
                  </m:oMath>
                </a14:m>
                <a:r>
                  <a:rPr lang="en-US" dirty="0"/>
                  <a:t>, then there exists </a:t>
                </a:r>
                <a14:m>
                  <m:oMath xmlns:m="http://schemas.openxmlformats.org/officeDocument/2006/math">
                    <m:r>
                      <a:rPr lang="en-US" i="1">
                        <a:latin typeface="Cambria Math" charset="0"/>
                      </a:rPr>
                      <m:t>𝑛</m:t>
                    </m:r>
                    <m:r>
                      <a:rPr lang="en-US" i="1">
                        <a:latin typeface="Cambria Math" charset="0"/>
                      </a:rPr>
                      <m:t>∈</m:t>
                    </m:r>
                    <m:r>
                      <a:rPr lang="en-US" i="1">
                        <a:latin typeface="Cambria Math" charset="0"/>
                      </a:rPr>
                      <m:t>𝑆</m:t>
                    </m:r>
                    <m:r>
                      <a:rPr lang="en-US" i="1">
                        <a:latin typeface="Cambria Math" charset="0"/>
                      </a:rPr>
                      <m:t>−</m:t>
                    </m:r>
                    <m:r>
                      <a:rPr lang="en-US" i="1">
                        <a:latin typeface="Cambria Math" charset="0"/>
                      </a:rPr>
                      <m:t>𝑆</m:t>
                    </m:r>
                    <m:r>
                      <a:rPr lang="en-US" i="1">
                        <a:latin typeface="Cambria Math" charset="0"/>
                      </a:rPr>
                      <m:t>′</m:t>
                    </m:r>
                  </m:oMath>
                </a14:m>
                <a:r>
                  <a:rPr lang="en-US" dirty="0"/>
                  <a:t> such that </a:t>
                </a:r>
                <a14:m>
                  <m:oMath xmlns:m="http://schemas.openxmlformats.org/officeDocument/2006/math">
                    <m:r>
                      <a:rPr lang="en-US" b="0" i="1" smtClean="0">
                        <a:latin typeface="Cambria Math" charset="0"/>
                      </a:rPr>
                      <m:t>𝑆</m:t>
                    </m:r>
                    <m:r>
                      <a:rPr lang="en-US" b="0" i="1" smtClean="0">
                        <a:latin typeface="Cambria Math" charset="0"/>
                      </a:rPr>
                      <m:t>′∪</m:t>
                    </m:r>
                    <m:d>
                      <m:dPr>
                        <m:begChr m:val="{"/>
                        <m:endChr m:val="}"/>
                        <m:ctrlPr>
                          <a:rPr lang="en-US" i="1">
                            <a:latin typeface="Cambria Math" charset="0"/>
                          </a:rPr>
                        </m:ctrlPr>
                      </m:dPr>
                      <m:e>
                        <m:r>
                          <a:rPr lang="en-US" i="1">
                            <a:latin typeface="Cambria Math" charset="0"/>
                          </a:rPr>
                          <m:t>𝑛</m:t>
                        </m:r>
                      </m:e>
                    </m:d>
                    <m:r>
                      <a:rPr lang="en-US" i="1">
                        <a:latin typeface="Cambria Math" charset="0"/>
                      </a:rPr>
                      <m:t>∈</m:t>
                    </m:r>
                    <m:r>
                      <a:rPr lang="en-US" i="1">
                        <a:latin typeface="Cambria Math" charset="0"/>
                      </a:rPr>
                      <m:t>ℛ</m:t>
                    </m:r>
                  </m:oMath>
                </a14:m>
                <a:r>
                  <a:rPr lang="en-US" dirty="0" smtClean="0"/>
                  <a:t>.</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t="-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41</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29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heckerboard(across)">
                                      <p:cBhvr>
                                        <p:cTn id="7" dur="500"/>
                                        <p:tgtEl>
                                          <p:spTgt spid="8">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checkerboard(across)">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checkerboard(across)">
                                      <p:cBhvr>
                                        <p:cTn id="15" dur="500"/>
                                        <p:tgtEl>
                                          <p:spTgt spid="8">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checkerboard(across)">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dissolve">
                                      <p:cBhvr>
                                        <p:cTn id="23" dur="500"/>
                                        <p:tgtEl>
                                          <p:spTgt spid="8">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dissolve">
                                      <p:cBhvr>
                                        <p:cTn id="26" dur="500"/>
                                        <p:tgtEl>
                                          <p:spTgt spid="8">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dissolve">
                                      <p:cBhvr>
                                        <p:cTn id="2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Idealized Application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a:buClr>
                    <a:schemeClr val="accent1"/>
                  </a:buClr>
                </a:pPr>
                <a:r>
                  <a:rPr lang="en-US" sz="2400" dirty="0" smtClean="0">
                    <a:ea typeface="Cambria Math" charset="0"/>
                    <a:cs typeface="Cambria Math" charset="0"/>
                  </a:rPr>
                  <a:t>The “ground set” </a:t>
                </a:r>
                <a14:m>
                  <m:oMath xmlns:m="http://schemas.openxmlformats.org/officeDocument/2006/math">
                    <m:r>
                      <a:rPr lang="en-US" sz="2400" i="1">
                        <a:latin typeface="Cambria Math" charset="0"/>
                        <a:ea typeface="Cambria Math" charset="0"/>
                        <a:cs typeface="Cambria Math" charset="0"/>
                      </a:rPr>
                      <m:t>𝑋</m:t>
                    </m:r>
                  </m:oMath>
                </a14:m>
                <a:r>
                  <a:rPr lang="en-US" sz="2400" dirty="0"/>
                  <a:t> is the set of all UHF-TV </a:t>
                </a:r>
                <a:r>
                  <a:rPr lang="en-US" sz="2400" dirty="0" smtClean="0"/>
                  <a:t>broadcasters</a:t>
                </a:r>
              </a:p>
              <a:p>
                <a:pPr marL="342900" lvl="1">
                  <a:buClr>
                    <a:schemeClr val="accent1"/>
                  </a:buClr>
                </a:pPr>
                <a:endParaRPr lang="en-US" sz="2400" dirty="0"/>
              </a:p>
              <a:p>
                <a:pPr marL="342900" lvl="1">
                  <a:buClr>
                    <a:schemeClr val="accent1"/>
                  </a:buClr>
                </a:pPr>
                <a:r>
                  <a:rPr lang="en-US" sz="2400" dirty="0" smtClean="0"/>
                  <a:t>A set of broadcasters is “independent” if it is possible to assign TV channels to each without creating unacceptable interference.</a:t>
                </a:r>
              </a:p>
              <a:p>
                <a:pPr marL="342900" lvl="1">
                  <a:buClr>
                    <a:schemeClr val="accent1"/>
                  </a:buClr>
                </a:pPr>
                <a:endParaRPr lang="en-US" sz="2400" dirty="0"/>
              </a:p>
              <a:p>
                <a:pPr marL="342900" lvl="1">
                  <a:buClr>
                    <a:schemeClr val="accent1"/>
                  </a:buClr>
                </a:pPr>
                <a:r>
                  <a:rPr lang="en-US" sz="2400" dirty="0" smtClean="0"/>
                  <a:t>Satisfies free disposal, but not quite the augmentation property. </a:t>
                </a: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0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42</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5393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Given any collection of independent sets </a:t>
                </a:r>
                <a14:m>
                  <m:oMath xmlns:m="http://schemas.openxmlformats.org/officeDocument/2006/math">
                    <m:r>
                      <a:rPr lang="en-US" i="1">
                        <a:latin typeface="Cambria Math" charset="0"/>
                      </a:rPr>
                      <m:t>ℛ</m:t>
                    </m:r>
                  </m:oMath>
                </a14:m>
                <a:r>
                  <a:rPr lang="en-US" dirty="0" smtClean="0"/>
                  <a:t>.</a:t>
                </a:r>
              </a:p>
              <a:p>
                <a:r>
                  <a:rPr lang="en-US" dirty="0" smtClean="0"/>
                  <a:t>Order the items so that </a:t>
                </a:r>
                <a14:m>
                  <m:oMath xmlns:m="http://schemas.openxmlformats.org/officeDocument/2006/math">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1</m:t>
                        </m:r>
                      </m:sub>
                    </m:sSub>
                    <m:r>
                      <a:rPr lang="en-US" i="1">
                        <a:latin typeface="Cambria Math" charset="0"/>
                      </a:rPr>
                      <m:t>&gt;…&gt;</m:t>
                    </m:r>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𝑁</m:t>
                        </m:r>
                      </m:sub>
                    </m:sSub>
                    <m:r>
                      <a:rPr lang="en-US" i="1">
                        <a:latin typeface="Cambria Math" charset="0"/>
                      </a:rPr>
                      <m:t>.</m:t>
                    </m:r>
                  </m:oMath>
                </a14:m>
                <a:r>
                  <a:rPr lang="en-US" dirty="0" smtClean="0"/>
                  <a:t> (No volumes)</a:t>
                </a:r>
                <a:endParaRPr lang="en-US" dirty="0"/>
              </a:p>
              <a:p>
                <a:pPr lvl="2"/>
                <a:endParaRPr lang="en-US" sz="1050" dirty="0" smtClean="0"/>
              </a:p>
              <a:p>
                <a:r>
                  <a:rPr lang="en-US" dirty="0" smtClean="0"/>
                  <a:t>Algorithm</a:t>
                </a:r>
                <a:r>
                  <a:rPr lang="en-US" dirty="0"/>
                  <a:t>:</a:t>
                </a:r>
              </a:p>
              <a:p>
                <a:pPr marL="868680" lvl="1" indent="-457200">
                  <a:buFont typeface="+mj-lt"/>
                  <a:buAutoNum type="arabicPeriod"/>
                </a:pPr>
                <a:r>
                  <a:rPr lang="en-US" dirty="0" smtClean="0"/>
                  <a:t>Initialize </a:t>
                </a:r>
                <a14:m>
                  <m:oMath xmlns:m="http://schemas.openxmlformats.org/officeDocument/2006/math">
                    <m:sSub>
                      <m:sSubPr>
                        <m:ctrlPr>
                          <a:rPr lang="en-US" b="0" i="1" smtClean="0">
                            <a:latin typeface="Cambria Math" charset="0"/>
                          </a:rPr>
                        </m:ctrlPr>
                      </m:sSubPr>
                      <m:e>
                        <m:r>
                          <a:rPr lang="en-US" b="0" i="1" smtClean="0">
                            <a:latin typeface="Cambria Math" charset="0"/>
                          </a:rPr>
                          <m:t>𝑆</m:t>
                        </m:r>
                      </m:e>
                      <m:sub>
                        <m:r>
                          <a:rPr lang="en-US" b="0" i="1" smtClean="0">
                            <a:latin typeface="Cambria Math" charset="0"/>
                          </a:rPr>
                          <m:t>0</m:t>
                        </m:r>
                      </m:sub>
                    </m:sSub>
                    <m:r>
                      <a:rPr lang="en-US" b="0" i="1" smtClean="0">
                        <a:latin typeface="Cambria Math" charset="0"/>
                      </a:rPr>
                      <m:t>←∅</m:t>
                    </m:r>
                  </m:oMath>
                </a14:m>
                <a:r>
                  <a:rPr lang="en-US" dirty="0" smtClean="0"/>
                  <a:t>.</a:t>
                </a:r>
              </a:p>
              <a:p>
                <a:pPr marL="868680" lvl="1" indent="-457200">
                  <a:buFont typeface="+mj-lt"/>
                  <a:buAutoNum type="arabicPeriod"/>
                </a:pPr>
                <a:r>
                  <a:rPr lang="en-US" dirty="0" smtClean="0"/>
                  <a:t>For </a:t>
                </a:r>
                <a14:m>
                  <m:oMath xmlns:m="http://schemas.openxmlformats.org/officeDocument/2006/math">
                    <m:r>
                      <a:rPr lang="en-US" i="1">
                        <a:latin typeface="Cambria Math" charset="0"/>
                      </a:rPr>
                      <m:t>𝑛</m:t>
                    </m:r>
                    <m:r>
                      <a:rPr lang="en-US" i="1">
                        <a:latin typeface="Cambria Math" charset="0"/>
                      </a:rPr>
                      <m:t>=1,…,</m:t>
                    </m:r>
                    <m:r>
                      <a:rPr lang="en-US" i="1">
                        <a:latin typeface="Cambria Math" charset="0"/>
                      </a:rPr>
                      <m:t>𝑁</m:t>
                    </m:r>
                  </m:oMath>
                </a14:m>
                <a:endParaRPr lang="en-US" dirty="0"/>
              </a:p>
              <a:p>
                <a:pPr marL="868680" lvl="1" indent="-457200">
                  <a:buFont typeface="+mj-lt"/>
                  <a:buAutoNum type="arabicPeriod"/>
                </a:pPr>
                <a14:m>
                  <m:oMath xmlns:m="http://schemas.openxmlformats.org/officeDocument/2006/math">
                    <m:sSub>
                      <m:sSubPr>
                        <m:ctrlPr>
                          <a:rPr lang="en-US" b="0" i="1" smtClean="0">
                            <a:latin typeface="Cambria Math" charset="0"/>
                          </a:rPr>
                        </m:ctrlPr>
                      </m:sSubPr>
                      <m:e>
                        <m:r>
                          <a:rPr lang="en-US" b="0" i="1" smtClean="0">
                            <a:latin typeface="Cambria Math" charset="0"/>
                          </a:rPr>
                          <m:t>𝑆</m:t>
                        </m:r>
                      </m:e>
                      <m:sub>
                        <m:r>
                          <a:rPr lang="en-US" b="0" i="1" smtClean="0">
                            <a:latin typeface="Cambria Math" charset="0"/>
                          </a:rPr>
                          <m:t>𝑛</m:t>
                        </m:r>
                      </m:sub>
                    </m:sSub>
                    <m:r>
                      <a:rPr lang="en-US" b="0" i="1" smtClean="0">
                        <a:latin typeface="Cambria Math" charset="0"/>
                      </a:rPr>
                      <m:t>←</m:t>
                    </m:r>
                    <m:d>
                      <m:dPr>
                        <m:begChr m:val="{"/>
                        <m:endChr m:val=""/>
                        <m:ctrlPr>
                          <a:rPr lang="en-US" b="0" i="1" smtClean="0">
                            <a:latin typeface="Cambria Math" charset="0"/>
                          </a:rPr>
                        </m:ctrlPr>
                      </m:dPr>
                      <m:e>
                        <m:eqArr>
                          <m:eqArrPr>
                            <m:ctrlPr>
                              <a:rPr lang="en-US" b="0" i="1" smtClean="0">
                                <a:latin typeface="Cambria Math" charset="0"/>
                              </a:rPr>
                            </m:ctrlPr>
                          </m:eqArrPr>
                          <m:e>
                            <m:sSub>
                              <m:sSubPr>
                                <m:ctrlPr>
                                  <a:rPr lang="en-US" b="0" i="1" smtClean="0">
                                    <a:latin typeface="Cambria Math" charset="0"/>
                                  </a:rPr>
                                </m:ctrlPr>
                              </m:sSubPr>
                              <m:e>
                                <m:r>
                                  <a:rPr lang="en-US" b="0" i="1" smtClean="0">
                                    <a:latin typeface="Cambria Math" charset="0"/>
                                  </a:rPr>
                                  <m:t>𝑆</m:t>
                                </m:r>
                              </m:e>
                              <m:sub>
                                <m:r>
                                  <a:rPr lang="en-US" b="0" i="1" smtClean="0">
                                    <a:latin typeface="Cambria Math" charset="0"/>
                                  </a:rPr>
                                  <m:t>𝑛</m:t>
                                </m:r>
                                <m:r>
                                  <a:rPr lang="en-US" b="0" i="1" smtClean="0">
                                    <a:latin typeface="Cambria Math" charset="0"/>
                                  </a:rPr>
                                  <m:t>−1</m:t>
                                </m:r>
                              </m:sub>
                            </m:sSub>
                            <m:r>
                              <a:rPr lang="en-US" i="1">
                                <a:latin typeface="Cambria Math" charset="0"/>
                              </a:rPr>
                              <m:t>∪</m:t>
                            </m:r>
                            <m:d>
                              <m:dPr>
                                <m:begChr m:val="{"/>
                                <m:endChr m:val="}"/>
                                <m:ctrlPr>
                                  <a:rPr lang="en-US" i="1">
                                    <a:latin typeface="Cambria Math" charset="0"/>
                                  </a:rPr>
                                </m:ctrlPr>
                              </m:dPr>
                              <m:e>
                                <m:r>
                                  <a:rPr lang="en-US" i="1">
                                    <a:latin typeface="Cambria Math" charset="0"/>
                                  </a:rPr>
                                  <m:t>𝑛</m:t>
                                </m:r>
                              </m:e>
                            </m:d>
                            <m:r>
                              <a:rPr lang="en-US" b="0" i="0" smtClean="0">
                                <a:latin typeface="Cambria Math" charset="0"/>
                              </a:rPr>
                              <m:t> </m:t>
                            </m:r>
                            <m:r>
                              <m:rPr>
                                <m:sty m:val="p"/>
                              </m:rPr>
                              <a:rPr lang="en-US" b="0" i="0" smtClean="0">
                                <a:latin typeface="Cambria Math" charset="0"/>
                              </a:rPr>
                              <m:t>if</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𝑆</m:t>
                                </m:r>
                              </m:e>
                              <m:sub>
                                <m:r>
                                  <a:rPr lang="en-US" b="0" i="1" smtClean="0">
                                    <a:latin typeface="Cambria Math" charset="0"/>
                                  </a:rPr>
                                  <m:t>𝑛</m:t>
                                </m:r>
                                <m:r>
                                  <a:rPr lang="en-US" b="0" i="1" smtClean="0">
                                    <a:latin typeface="Cambria Math" charset="0"/>
                                  </a:rPr>
                                  <m:t>−1</m:t>
                                </m:r>
                              </m:sub>
                            </m:sSub>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𝑛</m:t>
                                </m:r>
                              </m:e>
                            </m:d>
                            <m:r>
                              <a:rPr lang="en-US" b="0" i="1" smtClean="0">
                                <a:latin typeface="Cambria Math" charset="0"/>
                              </a:rPr>
                              <m:t>∈</m:t>
                            </m:r>
                            <m:r>
                              <a:rPr lang="en-US" b="0" i="1" smtClean="0">
                                <a:latin typeface="Cambria Math" charset="0"/>
                              </a:rPr>
                              <m:t>ℛ</m:t>
                            </m:r>
                          </m:e>
                          <m:e>
                            <m:r>
                              <a:rPr lang="en-US" b="0" i="1" smtClean="0">
                                <a:latin typeface="Cambria Math" charset="0"/>
                              </a:rPr>
                              <m:t> </m:t>
                            </m:r>
                            <m:sSub>
                              <m:sSubPr>
                                <m:ctrlPr>
                                  <a:rPr lang="en-US" b="0" i="1" smtClean="0">
                                    <a:latin typeface="Cambria Math" charset="0"/>
                                  </a:rPr>
                                </m:ctrlPr>
                              </m:sSubPr>
                              <m:e>
                                <m:r>
                                  <a:rPr lang="en-US" b="0" i="1" smtClean="0">
                                    <a:latin typeface="Cambria Math" charset="0"/>
                                  </a:rPr>
                                  <m:t>𝑆</m:t>
                                </m:r>
                              </m:e>
                              <m:sub>
                                <m:r>
                                  <a:rPr lang="en-US" b="0" i="1" smtClean="0">
                                    <a:latin typeface="Cambria Math" charset="0"/>
                                  </a:rPr>
                                  <m:t>𝑛</m:t>
                                </m:r>
                                <m:r>
                                  <a:rPr lang="en-US" b="0" i="1" smtClean="0">
                                    <a:latin typeface="Cambria Math" charset="0"/>
                                  </a:rPr>
                                  <m:t>−1 </m:t>
                                </m:r>
                              </m:sub>
                            </m:sSub>
                            <m:r>
                              <a:rPr lang="en-US" b="0" i="1" smtClean="0">
                                <a:latin typeface="Cambria Math" charset="0"/>
                              </a:rPr>
                              <m:t> </m:t>
                            </m:r>
                            <m:r>
                              <a:rPr lang="en-US" b="0" i="0" smtClean="0">
                                <a:latin typeface="Cambria Math" charset="0"/>
                              </a:rPr>
                              <m:t>          </m:t>
                            </m:r>
                            <m:r>
                              <m:rPr>
                                <m:sty m:val="p"/>
                              </m:rPr>
                              <a:rPr lang="en-US" b="0" i="0" smtClean="0">
                                <a:latin typeface="Cambria Math" charset="0"/>
                              </a:rPr>
                              <m:t>otherwise</m:t>
                            </m:r>
                            <m:r>
                              <a:rPr lang="en-US" b="0" i="1" smtClean="0">
                                <a:latin typeface="Cambria Math" charset="0"/>
                              </a:rPr>
                              <m:t>             </m:t>
                            </m:r>
                          </m:e>
                        </m:eqArr>
                      </m:e>
                    </m:d>
                  </m:oMath>
                </a14:m>
                <a:endParaRPr lang="en-US" dirty="0" smtClean="0"/>
              </a:p>
              <a:p>
                <a:pPr marL="868680" lvl="1" indent="-457200">
                  <a:buFont typeface="+mj-lt"/>
                  <a:buAutoNum type="arabicPeriod"/>
                </a:pPr>
                <a:r>
                  <a:rPr lang="en-US" dirty="0" smtClean="0"/>
                  <a:t>Next </a:t>
                </a:r>
                <a14:m>
                  <m:oMath xmlns:m="http://schemas.openxmlformats.org/officeDocument/2006/math">
                    <m:r>
                      <a:rPr lang="en-US" i="1">
                        <a:latin typeface="Cambria Math" charset="0"/>
                      </a:rPr>
                      <m:t>𝑛</m:t>
                    </m:r>
                  </m:oMath>
                </a14:m>
                <a:endParaRPr lang="en-US" dirty="0" smtClean="0"/>
              </a:p>
              <a:p>
                <a:pPr marL="868680" lvl="1" indent="-457200">
                  <a:buFont typeface="+mj-lt"/>
                  <a:buAutoNum type="arabicPeriod"/>
                </a:pPr>
                <a:r>
                  <a:rPr lang="en-US" dirty="0" smtClean="0"/>
                  <a:t>Output </a:t>
                </a:r>
                <a14:m>
                  <m:oMath xmlns:m="http://schemas.openxmlformats.org/officeDocument/2006/math">
                    <m:sSub>
                      <m:sSubPr>
                        <m:ctrlPr>
                          <a:rPr lang="en-US" i="1">
                            <a:latin typeface="Cambria Math" charset="0"/>
                          </a:rPr>
                        </m:ctrlPr>
                      </m:sSubPr>
                      <m:e>
                        <m:r>
                          <a:rPr lang="en-US" i="1">
                            <a:latin typeface="Cambria Math" charset="0"/>
                          </a:rPr>
                          <m:t>𝑆</m:t>
                        </m:r>
                      </m:e>
                      <m:sub>
                        <m:r>
                          <a:rPr lang="en-US" b="0" i="1" smtClean="0">
                            <a:latin typeface="Cambria Math" charset="0"/>
                          </a:rPr>
                          <m:t>𝑁</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43</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33250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on Matroids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simplicity, assume a unique optimum.</a:t>
                </a:r>
              </a:p>
              <a:p>
                <a:r>
                  <a:rPr lang="en-US" b="1" dirty="0" smtClean="0"/>
                  <a:t>Theorem. </a:t>
                </a:r>
                <a:r>
                  <a:rPr lang="en-US" dirty="0"/>
                  <a:t>If </a:t>
                </a:r>
                <a14:m>
                  <m:oMath xmlns:m="http://schemas.openxmlformats.org/officeDocument/2006/math">
                    <m:r>
                      <a:rPr lang="en-US" i="1">
                        <a:latin typeface="Cambria Math" charset="0"/>
                      </a:rPr>
                      <m:t>ℛ</m:t>
                    </m:r>
                  </m:oMath>
                </a14:m>
                <a:r>
                  <a:rPr lang="en-US" b="1" dirty="0"/>
                  <a:t> </a:t>
                </a:r>
                <a:r>
                  <a:rPr lang="en-US" dirty="0"/>
                  <a:t>is a </a:t>
                </a:r>
                <a:r>
                  <a:rPr lang="en-US" dirty="0" smtClean="0"/>
                  <a:t>matroid and </a:t>
                </a:r>
                <a14:m>
                  <m:oMath xmlns:m="http://schemas.openxmlformats.org/officeDocument/2006/math">
                    <m:sSub>
                      <m:sSubPr>
                        <m:ctrlPr>
                          <a:rPr lang="en-US" i="1">
                            <a:latin typeface="Cambria Math" charset="0"/>
                          </a:rPr>
                        </m:ctrlPr>
                      </m:sSubPr>
                      <m:e>
                        <m:r>
                          <a:rPr lang="en-US" i="1">
                            <a:latin typeface="Cambria Math" charset="0"/>
                          </a:rPr>
                          <m:t>𝑆</m:t>
                        </m:r>
                      </m:e>
                      <m:sub>
                        <m:r>
                          <a:rPr lang="en-US" i="1">
                            <a:latin typeface="Cambria Math" charset="0"/>
                          </a:rPr>
                          <m:t>𝑁</m:t>
                        </m:r>
                      </m:sub>
                    </m:sSub>
                  </m:oMath>
                </a14:m>
                <a:r>
                  <a:rPr lang="en-US" dirty="0" smtClean="0"/>
                  <a:t> is the greedy solution, then</a:t>
                </a:r>
                <a:endParaRPr lang="en-US" dirty="0"/>
              </a:p>
              <a:p>
                <a:pPr marL="114300" indent="0">
                  <a:buNone/>
                </a:pPr>
                <a14:m>
                  <m:oMathPara xmlns:m="http://schemas.openxmlformats.org/officeDocument/2006/math">
                    <m:oMathParaPr>
                      <m:jc m:val="centerGroup"/>
                    </m:oMathParaPr>
                    <m:oMath xmlns:m="http://schemas.openxmlformats.org/officeDocument/2006/math">
                      <m:sSub>
                        <m:sSubPr>
                          <m:ctrlPr>
                            <a:rPr lang="en-US" i="1">
                              <a:latin typeface="Cambria Math" charset="0"/>
                            </a:rPr>
                          </m:ctrlPr>
                        </m:sSubPr>
                        <m:e>
                          <m:r>
                            <a:rPr lang="en-US" i="1">
                              <a:latin typeface="Cambria Math" charset="0"/>
                            </a:rPr>
                            <m:t>𝑆</m:t>
                          </m:r>
                        </m:e>
                        <m:sub>
                          <m:r>
                            <a:rPr lang="en-US" i="1">
                              <a:latin typeface="Cambria Math" charset="0"/>
                            </a:rPr>
                            <m:t>𝑁</m:t>
                          </m:r>
                        </m:sub>
                      </m:sSub>
                      <m:r>
                        <a:rPr lang="en-US" i="1">
                          <a:latin typeface="Cambria Math"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argmax</m:t>
                              </m:r>
                            </m:e>
                            <m:lim>
                              <m:r>
                                <a:rPr lang="en-US" i="1">
                                  <a:latin typeface="Cambria Math" charset="0"/>
                                </a:rPr>
                                <m:t>𝑆</m:t>
                              </m:r>
                              <m:r>
                                <a:rPr lang="en-US" i="1">
                                  <a:latin typeface="Cambria Math" charset="0"/>
                                </a:rPr>
                                <m:t>∈</m:t>
                              </m:r>
                              <m:r>
                                <a:rPr lang="en-US" i="1">
                                  <a:latin typeface="Cambria Math" charset="0"/>
                                </a:rPr>
                                <m:t>ℛ</m:t>
                              </m:r>
                            </m:lim>
                          </m:limLow>
                        </m:fName>
                        <m:e>
                          <m:nary>
                            <m:naryPr>
                              <m:chr m:val="∑"/>
                              <m:limLoc m:val="subSup"/>
                              <m:supHide m:val="on"/>
                              <m:ctrlPr>
                                <a:rPr lang="en-US" i="1">
                                  <a:latin typeface="Cambria Math" charset="0"/>
                                </a:rPr>
                              </m:ctrlPr>
                            </m:naryPr>
                            <m:sub>
                              <m:r>
                                <m:rPr>
                                  <m:brk m:alnAt="9"/>
                                </m:rPr>
                                <a:rPr lang="en-US" i="1">
                                  <a:latin typeface="Cambria Math" charset="0"/>
                                </a:rPr>
                                <m:t>𝑛</m:t>
                              </m:r>
                              <m:r>
                                <a:rPr lang="en-US" i="1">
                                  <a:latin typeface="Cambria Math" charset="0"/>
                                </a:rPr>
                                <m:t>∈</m:t>
                              </m:r>
                              <m:r>
                                <a:rPr lang="en-US" i="1">
                                  <a:latin typeface="Cambria Math" charset="0"/>
                                </a:rPr>
                                <m:t>𝑆</m:t>
                              </m:r>
                            </m:sub>
                            <m:sup/>
                            <m:e>
                              <m:sSub>
                                <m:sSubPr>
                                  <m:ctrlPr>
                                    <a:rPr lang="en-US" i="1">
                                      <a:latin typeface="Cambria Math" charset="0"/>
                                    </a:rPr>
                                  </m:ctrlPr>
                                </m:sSubPr>
                                <m:e>
                                  <m:r>
                                    <a:rPr lang="en-US" i="1">
                                      <a:latin typeface="Cambria Math" charset="0"/>
                                    </a:rPr>
                                    <m:t>𝑣</m:t>
                                  </m:r>
                                </m:e>
                                <m:sub>
                                  <m:r>
                                    <a:rPr lang="en-US" i="1">
                                      <a:latin typeface="Cambria Math" charset="0"/>
                                    </a:rPr>
                                    <m:t>𝑛</m:t>
                                  </m:r>
                                </m:sub>
                              </m:sSub>
                            </m:e>
                          </m:nary>
                        </m:e>
                      </m:func>
                    </m:oMath>
                  </m:oMathPara>
                </a14:m>
                <a:endParaRPr lang="en-US" dirty="0"/>
              </a:p>
              <a:p>
                <a:endParaRPr lang="en-US" dirty="0" smtClean="0"/>
              </a:p>
              <a:p>
                <a:endParaRPr lang="en-US" dirty="0" smtClean="0"/>
              </a:p>
              <a:p>
                <a:r>
                  <a:rPr lang="en-US" b="1" dirty="0" smtClean="0"/>
                  <a:t>Intuition</a:t>
                </a:r>
                <a:r>
                  <a:rPr lang="en-US" dirty="0" smtClean="0"/>
                  <a:t>. Suppose that </a:t>
                </a:r>
                <a14:m>
                  <m:oMath xmlns:m="http://schemas.openxmlformats.org/officeDocument/2006/math">
                    <m:sSup>
                      <m:sSupPr>
                        <m:ctrlPr>
                          <a:rPr lang="en-US" b="0" i="1" smtClean="0">
                            <a:latin typeface="Cambria Math" charset="0"/>
                          </a:rPr>
                        </m:ctrlPr>
                      </m:sSupPr>
                      <m:e>
                        <m:r>
                          <a:rPr lang="en-US" b="0" i="1" smtClean="0">
                            <a:latin typeface="Cambria Math" charset="0"/>
                          </a:rPr>
                          <m:t>𝑆</m:t>
                        </m:r>
                      </m:e>
                      <m:sup>
                        <m:r>
                          <a:rPr lang="en-US" b="0" i="0" smtClean="0">
                            <a:latin typeface="Cambria Math" charset="0"/>
                          </a:rPr>
                          <m:t>∗</m:t>
                        </m:r>
                      </m:sup>
                    </m:sSup>
                    <m:r>
                      <a:rPr lang="en-US" b="0" i="0" smtClean="0">
                        <a:latin typeface="Cambria Math" charset="0"/>
                      </a:rPr>
                      <m:t>=</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𝑖</m:t>
                            </m:r>
                          </m:e>
                          <m:sub>
                            <m:r>
                              <a:rPr lang="en-US" i="1">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𝑖</m:t>
                            </m:r>
                          </m:e>
                          <m:sub>
                            <m:r>
                              <a:rPr lang="en-US" i="1">
                                <a:latin typeface="Cambria Math" charset="0"/>
                              </a:rPr>
                              <m:t>𝑘</m:t>
                            </m:r>
                          </m:sub>
                        </m:sSub>
                      </m:e>
                    </m:d>
                    <m:r>
                      <a:rPr lang="en-US" i="1">
                        <a:latin typeface="Cambria Math" charset="0"/>
                      </a:rPr>
                      <m:t>∈</m:t>
                    </m:r>
                    <m:r>
                      <a:rPr lang="en-US" i="1">
                        <a:latin typeface="Cambria Math" charset="0"/>
                      </a:rPr>
                      <m:t>ℛ</m:t>
                    </m:r>
                    <m:r>
                      <a:rPr lang="en-US" i="1">
                        <a:latin typeface="Cambria Math" charset="0"/>
                      </a:rPr>
                      <m:t> </m:t>
                    </m:r>
                  </m:oMath>
                </a14:m>
                <a:r>
                  <a:rPr lang="en-US" dirty="0" smtClean="0"/>
                  <a:t>does not include the most valuable item, which is item 1. </a:t>
                </a:r>
              </a:p>
              <a:p>
                <a:pPr lvl="1"/>
                <a:r>
                  <a:rPr lang="en-US" dirty="0" smtClean="0"/>
                  <a:t>Then </a:t>
                </a:r>
                <a14:m>
                  <m:oMath xmlns:m="http://schemas.openxmlformats.org/officeDocument/2006/math">
                    <m:sSup>
                      <m:sSupPr>
                        <m:ctrlPr>
                          <a:rPr lang="en-US" i="1">
                            <a:latin typeface="Cambria Math" charset="0"/>
                          </a:rPr>
                        </m:ctrlPr>
                      </m:sSupPr>
                      <m:e>
                        <m:r>
                          <a:rPr lang="en-US" i="1">
                            <a:latin typeface="Cambria Math" charset="0"/>
                          </a:rPr>
                          <m:t>𝑆</m:t>
                        </m:r>
                      </m:e>
                      <m:sup>
                        <m:r>
                          <a:rPr lang="en-US">
                            <a:latin typeface="Cambria Math" charset="0"/>
                          </a:rPr>
                          <m:t>∗</m:t>
                        </m:r>
                      </m:sup>
                    </m:sSup>
                  </m:oMath>
                </a14:m>
                <a:r>
                  <a:rPr lang="en-US" dirty="0" smtClean="0"/>
                  <a:t> is not optimal, because we can </a:t>
                </a:r>
                <a:r>
                  <a:rPr lang="en-US" i="1" dirty="0" smtClean="0"/>
                  <a:t>augment</a:t>
                </a:r>
                <a:r>
                  <a:rPr lang="en-US" dirty="0" smtClean="0"/>
                  <a:t> the set </a:t>
                </a:r>
                <a14:m>
                  <m:oMath xmlns:m="http://schemas.openxmlformats.org/officeDocument/2006/math">
                    <m:r>
                      <a:rPr lang="en-US" b="0" i="1" smtClean="0">
                        <a:latin typeface="Cambria Math" charset="0"/>
                      </a:rPr>
                      <m:t>{1}</m:t>
                    </m:r>
                  </m:oMath>
                </a14:m>
                <a:r>
                  <a:rPr lang="en-US" dirty="0" smtClean="0"/>
                  <a:t> using items from </a:t>
                </a:r>
                <a14:m>
                  <m:oMath xmlns:m="http://schemas.openxmlformats.org/officeDocument/2006/math">
                    <m:sSup>
                      <m:sSupPr>
                        <m:ctrlPr>
                          <a:rPr lang="en-US" i="1">
                            <a:latin typeface="Cambria Math" charset="0"/>
                          </a:rPr>
                        </m:ctrlPr>
                      </m:sSupPr>
                      <m:e>
                        <m:r>
                          <a:rPr lang="en-US" i="1">
                            <a:latin typeface="Cambria Math" charset="0"/>
                          </a:rPr>
                          <m:t>𝑆</m:t>
                        </m:r>
                      </m:e>
                      <m:sup>
                        <m:r>
                          <a:rPr lang="en-US">
                            <a:latin typeface="Cambria Math" charset="0"/>
                          </a:rPr>
                          <m:t>∗</m:t>
                        </m:r>
                      </m:sup>
                    </m:sSup>
                  </m:oMath>
                </a14:m>
                <a:r>
                  <a:rPr lang="en-US" dirty="0" smtClean="0"/>
                  <a:t> to create a </a:t>
                </a:r>
                <a:r>
                  <a:rPr lang="en-US" i="1" dirty="0" smtClean="0"/>
                  <a:t>k</a:t>
                </a:r>
                <a:r>
                  <a:rPr lang="en-US" dirty="0" smtClean="0"/>
                  <a:t> item set that is strictly more valuable.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r="-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44</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90326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Proof is by Induction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bg1">
                        <a:lumMod val="75000"/>
                      </a:schemeClr>
                    </a:solidFill>
                  </a:rPr>
                  <a:t>Suppose that the set selected by the greedy algorithm is </a:t>
                </a:r>
                <a14:m>
                  <m:oMath xmlns:m="http://schemas.openxmlformats.org/officeDocument/2006/math">
                    <m:r>
                      <a:rPr lang="en-US" b="0" i="1" smtClean="0">
                        <a:solidFill>
                          <a:schemeClr val="bg1">
                            <a:lumMod val="75000"/>
                          </a:schemeClr>
                        </a:solidFill>
                        <a:latin typeface="Cambria Math" charset="0"/>
                      </a:rPr>
                      <m:t>{</m:t>
                    </m:r>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𝑔</m:t>
                        </m:r>
                      </m:e>
                      <m:sub>
                        <m:r>
                          <a:rPr lang="en-US" b="0" i="1" smtClean="0">
                            <a:solidFill>
                              <a:schemeClr val="bg1">
                                <a:lumMod val="75000"/>
                              </a:schemeClr>
                            </a:solidFill>
                            <a:latin typeface="Cambria Math" charset="0"/>
                          </a:rPr>
                          <m:t>1</m:t>
                        </m:r>
                      </m:sub>
                    </m:sSub>
                    <m:r>
                      <a:rPr lang="en-US" b="0" i="1" smtClean="0">
                        <a:solidFill>
                          <a:schemeClr val="bg1">
                            <a:lumMod val="75000"/>
                          </a:schemeClr>
                        </a:solidFill>
                        <a:latin typeface="Cambria Math" charset="0"/>
                      </a:rPr>
                      <m:t>,…</m:t>
                    </m:r>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𝑔</m:t>
                        </m:r>
                      </m:e>
                      <m:sub>
                        <m:r>
                          <a:rPr lang="en-US" b="0" i="1" smtClean="0">
                            <a:solidFill>
                              <a:schemeClr val="bg1">
                                <a:lumMod val="75000"/>
                              </a:schemeClr>
                            </a:solidFill>
                            <a:latin typeface="Cambria Math" charset="0"/>
                          </a:rPr>
                          <m:t>𝑘</m:t>
                        </m:r>
                      </m:sub>
                    </m:sSub>
                    <m:r>
                      <a:rPr lang="en-US" b="0" i="1" smtClean="0">
                        <a:solidFill>
                          <a:schemeClr val="bg1">
                            <a:lumMod val="75000"/>
                          </a:schemeClr>
                        </a:solidFill>
                        <a:latin typeface="Cambria Math" charset="0"/>
                      </a:rPr>
                      <m:t>}</m:t>
                    </m:r>
                  </m:oMath>
                </a14:m>
                <a:r>
                  <a:rPr lang="en-US" dirty="0" smtClean="0">
                    <a:solidFill>
                      <a:schemeClr val="bg1">
                        <a:lumMod val="75000"/>
                      </a:schemeClr>
                    </a:solidFill>
                  </a:rPr>
                  <a:t> and that the </a:t>
                </a:r>
                <a14:m>
                  <m:oMath xmlns:m="http://schemas.openxmlformats.org/officeDocument/2006/math">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𝑔</m:t>
                        </m:r>
                      </m:e>
                      <m:sub>
                        <m:r>
                          <a:rPr lang="en-US" b="0" i="1" smtClean="0">
                            <a:solidFill>
                              <a:schemeClr val="bg1">
                                <a:lumMod val="75000"/>
                              </a:schemeClr>
                            </a:solidFill>
                            <a:latin typeface="Cambria Math" charset="0"/>
                          </a:rPr>
                          <m:t>𝑛</m:t>
                        </m:r>
                      </m:sub>
                    </m:sSub>
                  </m:oMath>
                </a14:m>
                <a:r>
                  <a:rPr lang="en-US" dirty="0" smtClean="0">
                    <a:solidFill>
                      <a:schemeClr val="bg1">
                        <a:lumMod val="75000"/>
                      </a:schemeClr>
                    </a:solidFill>
                  </a:rPr>
                  <a:t> is the element with the lowest index that such that for the optimal set </a:t>
                </a:r>
                <a14:m>
                  <m:oMath xmlns:m="http://schemas.openxmlformats.org/officeDocument/2006/math">
                    <m:r>
                      <a:rPr lang="en-US" i="1" dirty="0">
                        <a:solidFill>
                          <a:schemeClr val="bg1">
                            <a:lumMod val="75000"/>
                          </a:schemeClr>
                        </a:solidFill>
                        <a:latin typeface="Cambria Math" charset="0"/>
                      </a:rPr>
                      <m:t>𝑆</m:t>
                    </m:r>
                  </m:oMath>
                </a14:m>
                <a:r>
                  <a:rPr lang="en-US" dirty="0" smtClean="0">
                    <a:solidFill>
                      <a:schemeClr val="bg1">
                        <a:lumMod val="75000"/>
                      </a:schemeClr>
                    </a:solidFill>
                  </a:rPr>
                  <a:t>, </a:t>
                </a:r>
                <a14:m>
                  <m:oMath xmlns:m="http://schemas.openxmlformats.org/officeDocument/2006/math">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𝑔</m:t>
                        </m:r>
                      </m:e>
                      <m:sub>
                        <m:r>
                          <a:rPr lang="en-US" b="0" i="1" dirty="0" smtClean="0">
                            <a:solidFill>
                              <a:schemeClr val="bg1">
                                <a:lumMod val="75000"/>
                              </a:schemeClr>
                            </a:solidFill>
                            <a:latin typeface="Cambria Math" charset="0"/>
                          </a:rPr>
                          <m:t>𝑛</m:t>
                        </m:r>
                      </m:sub>
                    </m:sSub>
                    <m:r>
                      <a:rPr lang="en-US" b="0" i="1" dirty="0" smtClean="0">
                        <a:solidFill>
                          <a:schemeClr val="bg1">
                            <a:lumMod val="75000"/>
                          </a:schemeClr>
                        </a:solidFill>
                        <a:latin typeface="Cambria Math" charset="0"/>
                      </a:rPr>
                      <m:t>∉</m:t>
                    </m:r>
                    <m:r>
                      <a:rPr lang="en-US" i="1" dirty="0">
                        <a:solidFill>
                          <a:schemeClr val="bg1">
                            <a:lumMod val="75000"/>
                          </a:schemeClr>
                        </a:solidFill>
                        <a:latin typeface="Cambria Math" charset="0"/>
                      </a:rPr>
                      <m:t>𝑆</m:t>
                    </m:r>
                  </m:oMath>
                </a14:m>
                <a:r>
                  <a:rPr lang="en-US" dirty="0" smtClean="0">
                    <a:solidFill>
                      <a:schemeClr val="bg1">
                        <a:lumMod val="75000"/>
                      </a:schemeClr>
                    </a:solidFill>
                  </a:rPr>
                  <a:t>. So, </a:t>
                </a:r>
                <a14:m>
                  <m:oMath xmlns:m="http://schemas.openxmlformats.org/officeDocument/2006/math">
                    <m:r>
                      <a:rPr lang="en-US" i="1" dirty="0" smtClean="0">
                        <a:solidFill>
                          <a:schemeClr val="bg1">
                            <a:lumMod val="75000"/>
                          </a:schemeClr>
                        </a:solidFill>
                        <a:latin typeface="Cambria Math" charset="0"/>
                      </a:rPr>
                      <m:t>𝑆</m:t>
                    </m:r>
                    <m:r>
                      <a:rPr lang="en-US" b="0" i="1" dirty="0" smtClean="0">
                        <a:solidFill>
                          <a:schemeClr val="bg1">
                            <a:lumMod val="75000"/>
                          </a:schemeClr>
                        </a:solidFill>
                        <a:latin typeface="Cambria Math" charset="0"/>
                      </a:rPr>
                      <m:t>=</m:t>
                    </m:r>
                    <m:d>
                      <m:dPr>
                        <m:begChr m:val="{"/>
                        <m:endChr m:val="}"/>
                        <m:ctrlPr>
                          <a:rPr lang="en-US" b="0" i="1" dirty="0" smtClean="0">
                            <a:solidFill>
                              <a:schemeClr val="bg1">
                                <a:lumMod val="75000"/>
                              </a:schemeClr>
                            </a:solidFill>
                            <a:latin typeface="Cambria Math" charset="0"/>
                          </a:rPr>
                        </m:ctrlPr>
                      </m:dPr>
                      <m:e>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𝑔</m:t>
                            </m:r>
                          </m:e>
                          <m:sub>
                            <m:r>
                              <a:rPr lang="en-US" b="0" i="1" dirty="0" smtClean="0">
                                <a:solidFill>
                                  <a:schemeClr val="bg1">
                                    <a:lumMod val="75000"/>
                                  </a:schemeClr>
                                </a:solidFill>
                                <a:latin typeface="Cambria Math" charset="0"/>
                              </a:rPr>
                              <m:t>1</m:t>
                            </m:r>
                          </m:sub>
                        </m:sSub>
                        <m:r>
                          <a:rPr lang="en-US" b="0" i="1" dirty="0" smtClean="0">
                            <a:solidFill>
                              <a:schemeClr val="bg1">
                                <a:lumMod val="75000"/>
                              </a:schemeClr>
                            </a:solidFill>
                            <a:latin typeface="Cambria Math" charset="0"/>
                          </a:rPr>
                          <m:t>,…,</m:t>
                        </m:r>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𝑔</m:t>
                            </m:r>
                          </m:e>
                          <m:sub>
                            <m:r>
                              <a:rPr lang="en-US" b="0" i="1" dirty="0" smtClean="0">
                                <a:solidFill>
                                  <a:schemeClr val="bg1">
                                    <a:lumMod val="75000"/>
                                  </a:schemeClr>
                                </a:solidFill>
                                <a:latin typeface="Cambria Math" charset="0"/>
                              </a:rPr>
                              <m:t>𝑛</m:t>
                            </m:r>
                            <m:r>
                              <a:rPr lang="en-US" b="0" i="1" dirty="0" smtClean="0">
                                <a:solidFill>
                                  <a:schemeClr val="bg1">
                                    <a:lumMod val="75000"/>
                                  </a:schemeClr>
                                </a:solidFill>
                                <a:latin typeface="Cambria Math" charset="0"/>
                              </a:rPr>
                              <m:t>−1</m:t>
                            </m:r>
                          </m:sub>
                        </m:sSub>
                      </m:e>
                    </m:d>
                    <m:r>
                      <a:rPr lang="en-US" b="0" i="1" dirty="0" smtClean="0">
                        <a:solidFill>
                          <a:schemeClr val="bg1">
                            <a:lumMod val="75000"/>
                          </a:schemeClr>
                        </a:solidFill>
                        <a:latin typeface="Cambria Math" charset="0"/>
                      </a:rPr>
                      <m:t>∪</m:t>
                    </m:r>
                    <m:sSup>
                      <m:sSupPr>
                        <m:ctrlPr>
                          <a:rPr lang="en-US" b="0" i="1" dirty="0" smtClean="0">
                            <a:solidFill>
                              <a:schemeClr val="bg1">
                                <a:lumMod val="75000"/>
                              </a:schemeClr>
                            </a:solidFill>
                            <a:latin typeface="Cambria Math" charset="0"/>
                          </a:rPr>
                        </m:ctrlPr>
                      </m:sSupPr>
                      <m:e>
                        <m:r>
                          <a:rPr lang="en-US" b="0" i="1" dirty="0" smtClean="0">
                            <a:solidFill>
                              <a:schemeClr val="bg1">
                                <a:lumMod val="75000"/>
                              </a:schemeClr>
                            </a:solidFill>
                            <a:latin typeface="Cambria Math" charset="0"/>
                          </a:rPr>
                          <m:t>𝑆</m:t>
                        </m:r>
                      </m:e>
                      <m:sup>
                        <m:r>
                          <a:rPr lang="en-US" b="0" i="1" dirty="0" smtClean="0">
                            <a:solidFill>
                              <a:schemeClr val="bg1">
                                <a:lumMod val="75000"/>
                              </a:schemeClr>
                            </a:solidFill>
                            <a:latin typeface="Cambria Math" charset="0"/>
                          </a:rPr>
                          <m:t>′</m:t>
                        </m:r>
                      </m:sup>
                    </m:sSup>
                  </m:oMath>
                </a14:m>
                <a:r>
                  <a:rPr lang="en-US" dirty="0" smtClean="0">
                    <a:solidFill>
                      <a:schemeClr val="bg1">
                        <a:lumMod val="75000"/>
                      </a:schemeClr>
                    </a:solidFill>
                  </a:rPr>
                  <a:t> and for each element </a:t>
                </a:r>
                <a14:m>
                  <m:oMath xmlns:m="http://schemas.openxmlformats.org/officeDocument/2006/math">
                    <m:r>
                      <a:rPr lang="en-US" b="0" i="1" dirty="0" smtClean="0">
                        <a:solidFill>
                          <a:schemeClr val="bg1">
                            <a:lumMod val="75000"/>
                          </a:schemeClr>
                        </a:solidFill>
                        <a:latin typeface="Cambria Math" charset="0"/>
                      </a:rPr>
                      <m:t>𝑠</m:t>
                    </m:r>
                    <m:r>
                      <a:rPr lang="en-US" b="0" i="1" dirty="0" smtClean="0">
                        <a:solidFill>
                          <a:schemeClr val="bg1">
                            <a:lumMod val="75000"/>
                          </a:schemeClr>
                        </a:solidFill>
                        <a:latin typeface="Cambria Math" charset="0"/>
                      </a:rPr>
                      <m:t>∈</m:t>
                    </m:r>
                    <m:r>
                      <a:rPr lang="en-US" b="0" i="1" dirty="0" smtClean="0">
                        <a:solidFill>
                          <a:schemeClr val="bg1">
                            <a:lumMod val="75000"/>
                          </a:schemeClr>
                        </a:solidFill>
                        <a:latin typeface="Cambria Math" charset="0"/>
                      </a:rPr>
                      <m:t>𝑆</m:t>
                    </m:r>
                    <m:r>
                      <a:rPr lang="en-US" b="0" i="1" dirty="0" smtClean="0">
                        <a:solidFill>
                          <a:schemeClr val="bg1">
                            <a:lumMod val="75000"/>
                          </a:schemeClr>
                        </a:solidFill>
                        <a:latin typeface="Cambria Math" charset="0"/>
                      </a:rPr>
                      <m:t>′</m:t>
                    </m:r>
                  </m:oMath>
                </a14:m>
                <a:r>
                  <a:rPr lang="en-US" dirty="0" smtClean="0">
                    <a:solidFill>
                      <a:schemeClr val="bg1">
                        <a:lumMod val="75000"/>
                      </a:schemeClr>
                    </a:solidFill>
                  </a:rPr>
                  <a:t>, </a:t>
                </a:r>
                <a14:m>
                  <m:oMath xmlns:m="http://schemas.openxmlformats.org/officeDocument/2006/math">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𝑣</m:t>
                        </m:r>
                      </m:e>
                      <m:sub>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𝑔</m:t>
                            </m:r>
                          </m:e>
                          <m:sub>
                            <m:r>
                              <a:rPr lang="en-US" b="0" i="1" dirty="0" smtClean="0">
                                <a:solidFill>
                                  <a:schemeClr val="bg1">
                                    <a:lumMod val="75000"/>
                                  </a:schemeClr>
                                </a:solidFill>
                                <a:latin typeface="Cambria Math" charset="0"/>
                              </a:rPr>
                              <m:t>𝑛</m:t>
                            </m:r>
                          </m:sub>
                        </m:sSub>
                      </m:sub>
                    </m:sSub>
                    <m:r>
                      <a:rPr lang="en-US" b="0" i="1" dirty="0" smtClean="0">
                        <a:solidFill>
                          <a:schemeClr val="bg1">
                            <a:lumMod val="75000"/>
                          </a:schemeClr>
                        </a:solidFill>
                        <a:latin typeface="Cambria Math" charset="0"/>
                      </a:rPr>
                      <m:t>&gt;</m:t>
                    </m:r>
                    <m:sSub>
                      <m:sSubPr>
                        <m:ctrlPr>
                          <a:rPr lang="en-US" b="0" i="1" dirty="0" smtClean="0">
                            <a:solidFill>
                              <a:schemeClr val="bg1">
                                <a:lumMod val="75000"/>
                              </a:schemeClr>
                            </a:solidFill>
                            <a:latin typeface="Cambria Math" charset="0"/>
                          </a:rPr>
                        </m:ctrlPr>
                      </m:sSubPr>
                      <m:e>
                        <m:r>
                          <a:rPr lang="en-US" b="0" i="1" dirty="0" smtClean="0">
                            <a:solidFill>
                              <a:schemeClr val="bg1">
                                <a:lumMod val="75000"/>
                              </a:schemeClr>
                            </a:solidFill>
                            <a:latin typeface="Cambria Math" charset="0"/>
                          </a:rPr>
                          <m:t>𝑣</m:t>
                        </m:r>
                      </m:e>
                      <m:sub>
                        <m:r>
                          <a:rPr lang="en-US" b="0" i="1" dirty="0" smtClean="0">
                            <a:solidFill>
                              <a:schemeClr val="bg1">
                                <a:lumMod val="75000"/>
                              </a:schemeClr>
                            </a:solidFill>
                            <a:latin typeface="Cambria Math" charset="0"/>
                          </a:rPr>
                          <m:t>𝑠</m:t>
                        </m:r>
                      </m:sub>
                    </m:sSub>
                  </m:oMath>
                </a14:m>
                <a:r>
                  <a:rPr lang="en-US" dirty="0" smtClean="0">
                    <a:solidFill>
                      <a:schemeClr val="bg1">
                        <a:lumMod val="75000"/>
                      </a:schemeClr>
                    </a:solidFill>
                  </a:rPr>
                  <a:t>. </a:t>
                </a:r>
              </a:p>
              <a:p>
                <a:r>
                  <a:rPr lang="en-US" dirty="0" smtClean="0">
                    <a:solidFill>
                      <a:schemeClr val="bg1">
                        <a:lumMod val="75000"/>
                      </a:schemeClr>
                    </a:solidFill>
                  </a:rPr>
                  <a:t>By the augmentation property, it is possible to augment </a:t>
                </a:r>
                <a14:m>
                  <m:oMath xmlns:m="http://schemas.openxmlformats.org/officeDocument/2006/math">
                    <m:r>
                      <a:rPr lang="en-US" b="0" i="1" dirty="0" smtClean="0">
                        <a:solidFill>
                          <a:schemeClr val="bg1">
                            <a:lumMod val="75000"/>
                          </a:schemeClr>
                        </a:solidFill>
                        <a:latin typeface="Cambria Math" charset="0"/>
                      </a:rPr>
                      <m:t>{</m:t>
                    </m:r>
                    <m:sSub>
                      <m:sSubPr>
                        <m:ctrlPr>
                          <a:rPr lang="en-US" i="1" dirty="0">
                            <a:solidFill>
                              <a:schemeClr val="bg1">
                                <a:lumMod val="75000"/>
                              </a:schemeClr>
                            </a:solidFill>
                            <a:latin typeface="Cambria Math" charset="0"/>
                          </a:rPr>
                        </m:ctrlPr>
                      </m:sSubPr>
                      <m:e>
                        <m:r>
                          <a:rPr lang="en-US" i="1" dirty="0">
                            <a:solidFill>
                              <a:schemeClr val="bg1">
                                <a:lumMod val="75000"/>
                              </a:schemeClr>
                            </a:solidFill>
                            <a:latin typeface="Cambria Math" charset="0"/>
                          </a:rPr>
                          <m:t>𝑔</m:t>
                        </m:r>
                      </m:e>
                      <m:sub>
                        <m:r>
                          <a:rPr lang="en-US" i="1" dirty="0">
                            <a:solidFill>
                              <a:schemeClr val="bg1">
                                <a:lumMod val="75000"/>
                              </a:schemeClr>
                            </a:solidFill>
                            <a:latin typeface="Cambria Math" charset="0"/>
                          </a:rPr>
                          <m:t>1</m:t>
                        </m:r>
                      </m:sub>
                    </m:sSub>
                    <m:r>
                      <a:rPr lang="en-US" i="1" dirty="0">
                        <a:solidFill>
                          <a:schemeClr val="bg1">
                            <a:lumMod val="75000"/>
                          </a:schemeClr>
                        </a:solidFill>
                        <a:latin typeface="Cambria Math" charset="0"/>
                      </a:rPr>
                      <m:t>,…,</m:t>
                    </m:r>
                    <m:sSub>
                      <m:sSubPr>
                        <m:ctrlPr>
                          <a:rPr lang="en-US" i="1" dirty="0">
                            <a:solidFill>
                              <a:schemeClr val="bg1">
                                <a:lumMod val="75000"/>
                              </a:schemeClr>
                            </a:solidFill>
                            <a:latin typeface="Cambria Math" charset="0"/>
                          </a:rPr>
                        </m:ctrlPr>
                      </m:sSubPr>
                      <m:e>
                        <m:r>
                          <a:rPr lang="en-US" i="1" dirty="0">
                            <a:solidFill>
                              <a:schemeClr val="bg1">
                                <a:lumMod val="75000"/>
                              </a:schemeClr>
                            </a:solidFill>
                            <a:latin typeface="Cambria Math" charset="0"/>
                          </a:rPr>
                          <m:t>𝑔</m:t>
                        </m:r>
                      </m:e>
                      <m:sub>
                        <m:r>
                          <a:rPr lang="en-US" i="1" dirty="0">
                            <a:solidFill>
                              <a:schemeClr val="bg1">
                                <a:lumMod val="75000"/>
                              </a:schemeClr>
                            </a:solidFill>
                            <a:latin typeface="Cambria Math" charset="0"/>
                          </a:rPr>
                          <m:t>𝑛</m:t>
                        </m:r>
                      </m:sub>
                    </m:sSub>
                    <m:r>
                      <a:rPr lang="en-US" b="0" i="1" dirty="0" smtClean="0">
                        <a:solidFill>
                          <a:schemeClr val="bg1">
                            <a:lumMod val="75000"/>
                          </a:schemeClr>
                        </a:solidFill>
                        <a:latin typeface="Cambria Math" charset="0"/>
                      </a:rPr>
                      <m:t>}</m:t>
                    </m:r>
                  </m:oMath>
                </a14:m>
                <a:r>
                  <a:rPr lang="en-US" dirty="0" smtClean="0">
                    <a:solidFill>
                      <a:schemeClr val="bg1">
                        <a:lumMod val="75000"/>
                      </a:schemeClr>
                    </a:solidFill>
                  </a:rPr>
                  <a:t> to a basis </a:t>
                </a:r>
                <a14:m>
                  <m:oMath xmlns:m="http://schemas.openxmlformats.org/officeDocument/2006/math">
                    <m:r>
                      <a:rPr lang="en-US" b="0" i="1" dirty="0" smtClean="0">
                        <a:solidFill>
                          <a:schemeClr val="bg1">
                            <a:lumMod val="75000"/>
                          </a:schemeClr>
                        </a:solidFill>
                        <a:latin typeface="Cambria Math" charset="0"/>
                      </a:rPr>
                      <m:t>𝐵</m:t>
                    </m:r>
                  </m:oMath>
                </a14:m>
                <a:r>
                  <a:rPr lang="en-US" dirty="0" smtClean="0">
                    <a:solidFill>
                      <a:schemeClr val="bg1">
                        <a:lumMod val="75000"/>
                      </a:schemeClr>
                    </a:solidFill>
                  </a:rPr>
                  <a:t> set by iteratively adding elements from </a:t>
                </a:r>
                <a14:m>
                  <m:oMath xmlns:m="http://schemas.openxmlformats.org/officeDocument/2006/math">
                    <m:r>
                      <a:rPr lang="en-US" i="1" dirty="0">
                        <a:solidFill>
                          <a:schemeClr val="bg1">
                            <a:lumMod val="75000"/>
                          </a:schemeClr>
                        </a:solidFill>
                        <a:latin typeface="Cambria Math" charset="0"/>
                      </a:rPr>
                      <m:t>𝑆</m:t>
                    </m:r>
                    <m:r>
                      <a:rPr lang="en-US" b="0" i="1" dirty="0" smtClean="0">
                        <a:solidFill>
                          <a:schemeClr val="bg1">
                            <a:lumMod val="75000"/>
                          </a:schemeClr>
                        </a:solidFill>
                        <a:latin typeface="Cambria Math" charset="0"/>
                      </a:rPr>
                      <m:t>′</m:t>
                    </m:r>
                  </m:oMath>
                </a14:m>
                <a:r>
                  <a:rPr lang="en-US" dirty="0" smtClean="0">
                    <a:solidFill>
                      <a:schemeClr val="bg1">
                        <a:lumMod val="75000"/>
                      </a:schemeClr>
                    </a:solidFill>
                  </a:rPr>
                  <a:t>, while omitting just one element, say </a:t>
                </a:r>
                <a14:m>
                  <m:oMath xmlns:m="http://schemas.openxmlformats.org/officeDocument/2006/math">
                    <m:acc>
                      <m:accPr>
                        <m:chr m:val="̂"/>
                        <m:ctrlPr>
                          <a:rPr lang="en-US" b="0" i="1" dirty="0" smtClean="0">
                            <a:solidFill>
                              <a:schemeClr val="bg1">
                                <a:lumMod val="75000"/>
                              </a:schemeClr>
                            </a:solidFill>
                            <a:latin typeface="Cambria Math" charset="0"/>
                          </a:rPr>
                        </m:ctrlPr>
                      </m:accPr>
                      <m:e>
                        <m:r>
                          <a:rPr lang="en-US" b="0" i="1" dirty="0" smtClean="0">
                            <a:solidFill>
                              <a:schemeClr val="bg1">
                                <a:lumMod val="75000"/>
                              </a:schemeClr>
                            </a:solidFill>
                            <a:latin typeface="Cambria Math" charset="0"/>
                          </a:rPr>
                          <m:t>𝑠</m:t>
                        </m:r>
                      </m:e>
                    </m:acc>
                  </m:oMath>
                </a14:m>
                <a:r>
                  <a:rPr lang="en-US" dirty="0" smtClean="0">
                    <a:solidFill>
                      <a:schemeClr val="bg1">
                        <a:lumMod val="75000"/>
                      </a:schemeClr>
                    </a:solidFill>
                  </a:rPr>
                  <a:t>.</a:t>
                </a:r>
              </a:p>
              <a:p>
                <a:r>
                  <a:rPr lang="en-US" dirty="0" smtClean="0">
                    <a:solidFill>
                      <a:schemeClr val="bg1">
                        <a:lumMod val="75000"/>
                      </a:schemeClr>
                    </a:solidFill>
                  </a:rPr>
                  <a:t>By then </a:t>
                </a:r>
                <a14:m>
                  <m:oMath xmlns:m="http://schemas.openxmlformats.org/officeDocument/2006/math">
                    <m:r>
                      <a:rPr lang="en-US" i="1" dirty="0">
                        <a:solidFill>
                          <a:schemeClr val="bg1">
                            <a:lumMod val="75000"/>
                          </a:schemeClr>
                        </a:solidFill>
                        <a:latin typeface="Cambria Math" charset="0"/>
                      </a:rPr>
                      <m:t>𝑆</m:t>
                    </m:r>
                    <m:r>
                      <a:rPr lang="en-US" i="1" dirty="0">
                        <a:solidFill>
                          <a:schemeClr val="bg1">
                            <a:lumMod val="75000"/>
                          </a:schemeClr>
                        </a:solidFill>
                        <a:latin typeface="Cambria Math" charset="0"/>
                      </a:rPr>
                      <m:t> </m:t>
                    </m:r>
                  </m:oMath>
                </a14:m>
                <a:r>
                  <a:rPr lang="en-US" dirty="0" smtClean="0">
                    <a:solidFill>
                      <a:schemeClr val="bg1">
                        <a:lumMod val="75000"/>
                      </a:schemeClr>
                    </a:solidFill>
                  </a:rPr>
                  <a:t>was not optimal, because </a:t>
                </a:r>
                <a14:m>
                  <m:oMath xmlns:m="http://schemas.openxmlformats.org/officeDocument/2006/math">
                    <m:r>
                      <a:rPr lang="en-US" b="0" i="1" dirty="0" smtClean="0">
                        <a:solidFill>
                          <a:schemeClr val="bg1">
                            <a:lumMod val="75000"/>
                          </a:schemeClr>
                        </a:solidFill>
                        <a:latin typeface="Cambria Math" charset="0"/>
                      </a:rPr>
                      <m:t>𝐵</m:t>
                    </m:r>
                  </m:oMath>
                </a14:m>
                <a:r>
                  <a:rPr lang="en-US" dirty="0" smtClean="0">
                    <a:solidFill>
                      <a:schemeClr val="bg1">
                        <a:lumMod val="75000"/>
                      </a:schemeClr>
                    </a:solidFill>
                  </a:rPr>
                  <a:t> is better:</a:t>
                </a:r>
              </a:p>
              <a:p>
                <a:pPr marL="114300" indent="0">
                  <a:buNone/>
                </a:pPr>
                <a14:m>
                  <m:oMathPara xmlns:m="http://schemas.openxmlformats.org/officeDocument/2006/math">
                    <m:oMathParaPr>
                      <m:jc m:val="centerGroup"/>
                    </m:oMathParaPr>
                    <m:oMath xmlns:m="http://schemas.openxmlformats.org/officeDocument/2006/math">
                      <m:nary>
                        <m:naryPr>
                          <m:chr m:val="∑"/>
                          <m:limLoc m:val="subSup"/>
                          <m:supHide m:val="on"/>
                          <m:ctrlPr>
                            <a:rPr lang="en-US" i="1" smtClean="0">
                              <a:solidFill>
                                <a:schemeClr val="bg1">
                                  <a:lumMod val="75000"/>
                                </a:schemeClr>
                              </a:solidFill>
                              <a:latin typeface="Cambria Math" charset="0"/>
                            </a:rPr>
                          </m:ctrlPr>
                        </m:naryPr>
                        <m:sub>
                          <m:r>
                            <m:rPr>
                              <m:brk m:alnAt="9"/>
                            </m:rPr>
                            <a:rPr lang="en-US" b="0" i="1" smtClean="0">
                              <a:solidFill>
                                <a:schemeClr val="bg1">
                                  <a:lumMod val="75000"/>
                                </a:schemeClr>
                              </a:solidFill>
                              <a:latin typeface="Cambria Math" charset="0"/>
                            </a:rPr>
                            <m:t>𝑗</m:t>
                          </m:r>
                          <m:r>
                            <a:rPr lang="en-US" b="0" i="1" smtClean="0">
                              <a:solidFill>
                                <a:schemeClr val="bg1">
                                  <a:lumMod val="75000"/>
                                </a:schemeClr>
                              </a:solidFill>
                              <a:latin typeface="Cambria Math" charset="0"/>
                            </a:rPr>
                            <m:t>∈</m:t>
                          </m:r>
                          <m:r>
                            <a:rPr lang="en-US" b="0" i="1" smtClean="0">
                              <a:solidFill>
                                <a:schemeClr val="bg1">
                                  <a:lumMod val="75000"/>
                                </a:schemeClr>
                              </a:solidFill>
                              <a:latin typeface="Cambria Math" charset="0"/>
                            </a:rPr>
                            <m:t>𝐵</m:t>
                          </m:r>
                        </m:sub>
                        <m:sup/>
                        <m:e>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𝑣</m:t>
                              </m:r>
                            </m:e>
                            <m:sub>
                              <m:r>
                                <a:rPr lang="en-US" b="0" i="1" smtClean="0">
                                  <a:solidFill>
                                    <a:schemeClr val="bg1">
                                      <a:lumMod val="75000"/>
                                    </a:schemeClr>
                                  </a:solidFill>
                                  <a:latin typeface="Cambria Math" charset="0"/>
                                </a:rPr>
                                <m:t>𝑗</m:t>
                              </m:r>
                            </m:sub>
                          </m:sSub>
                        </m:e>
                      </m:nary>
                      <m:r>
                        <a:rPr lang="en-US" b="0" i="1" smtClean="0">
                          <a:solidFill>
                            <a:schemeClr val="bg1">
                              <a:lumMod val="75000"/>
                            </a:schemeClr>
                          </a:solidFill>
                          <a:latin typeface="Cambria Math" charset="0"/>
                        </a:rPr>
                        <m:t>−</m:t>
                      </m:r>
                      <m:nary>
                        <m:naryPr>
                          <m:chr m:val="∑"/>
                          <m:limLoc m:val="subSup"/>
                          <m:supHide m:val="on"/>
                          <m:ctrlPr>
                            <a:rPr lang="en-US" i="1">
                              <a:solidFill>
                                <a:schemeClr val="bg1">
                                  <a:lumMod val="75000"/>
                                </a:schemeClr>
                              </a:solidFill>
                              <a:latin typeface="Cambria Math" charset="0"/>
                            </a:rPr>
                          </m:ctrlPr>
                        </m:naryPr>
                        <m:sub>
                          <m:r>
                            <m:rPr>
                              <m:brk m:alnAt="9"/>
                            </m:rPr>
                            <a:rPr lang="en-US" i="1">
                              <a:solidFill>
                                <a:schemeClr val="bg1">
                                  <a:lumMod val="75000"/>
                                </a:schemeClr>
                              </a:solidFill>
                              <a:latin typeface="Cambria Math" charset="0"/>
                            </a:rPr>
                            <m:t>𝑗</m:t>
                          </m:r>
                          <m:r>
                            <a:rPr lang="en-US" i="1">
                              <a:solidFill>
                                <a:schemeClr val="bg1">
                                  <a:lumMod val="75000"/>
                                </a:schemeClr>
                              </a:solidFill>
                              <a:latin typeface="Cambria Math" charset="0"/>
                            </a:rPr>
                            <m:t>∈</m:t>
                          </m:r>
                          <m:r>
                            <a:rPr lang="en-US" b="0" i="1" smtClean="0">
                              <a:solidFill>
                                <a:schemeClr val="bg1">
                                  <a:lumMod val="75000"/>
                                </a:schemeClr>
                              </a:solidFill>
                              <a:latin typeface="Cambria Math" charset="0"/>
                            </a:rPr>
                            <m:t>𝑆</m:t>
                          </m:r>
                        </m:sub>
                        <m:sup/>
                        <m:e>
                          <m:sSub>
                            <m:sSubPr>
                              <m:ctrlPr>
                                <a:rPr lang="en-US" i="1">
                                  <a:solidFill>
                                    <a:schemeClr val="bg1">
                                      <a:lumMod val="75000"/>
                                    </a:schemeClr>
                                  </a:solidFill>
                                  <a:latin typeface="Cambria Math" charset="0"/>
                                </a:rPr>
                              </m:ctrlPr>
                            </m:sSubPr>
                            <m:e>
                              <m:r>
                                <a:rPr lang="en-US" i="1">
                                  <a:solidFill>
                                    <a:schemeClr val="bg1">
                                      <a:lumMod val="75000"/>
                                    </a:schemeClr>
                                  </a:solidFill>
                                  <a:latin typeface="Cambria Math" charset="0"/>
                                </a:rPr>
                                <m:t>𝑣</m:t>
                              </m:r>
                            </m:e>
                            <m:sub>
                              <m:r>
                                <a:rPr lang="en-US" i="1">
                                  <a:solidFill>
                                    <a:schemeClr val="bg1">
                                      <a:lumMod val="75000"/>
                                    </a:schemeClr>
                                  </a:solidFill>
                                  <a:latin typeface="Cambria Math" charset="0"/>
                                </a:rPr>
                                <m:t>𝑗</m:t>
                              </m:r>
                            </m:sub>
                          </m:sSub>
                        </m:e>
                      </m:nary>
                      <m:r>
                        <a:rPr lang="en-US" b="0" i="1" smtClean="0">
                          <a:solidFill>
                            <a:schemeClr val="bg1">
                              <a:lumMod val="75000"/>
                            </a:schemeClr>
                          </a:solidFill>
                          <a:latin typeface="Cambria Math" charset="0"/>
                        </a:rPr>
                        <m:t>=</m:t>
                      </m:r>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𝑣</m:t>
                          </m:r>
                        </m:e>
                        <m:sub>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𝑔</m:t>
                              </m:r>
                            </m:e>
                            <m:sub>
                              <m:r>
                                <a:rPr lang="en-US" b="0" i="1" smtClean="0">
                                  <a:solidFill>
                                    <a:schemeClr val="bg1">
                                      <a:lumMod val="75000"/>
                                    </a:schemeClr>
                                  </a:solidFill>
                                  <a:latin typeface="Cambria Math" charset="0"/>
                                </a:rPr>
                                <m:t>𝑛</m:t>
                              </m:r>
                            </m:sub>
                          </m:sSub>
                        </m:sub>
                      </m:sSub>
                      <m:r>
                        <a:rPr lang="en-US" b="0" i="1" smtClean="0">
                          <a:solidFill>
                            <a:schemeClr val="bg1">
                              <a:lumMod val="75000"/>
                            </a:schemeClr>
                          </a:solidFill>
                          <a:latin typeface="Cambria Math" charset="0"/>
                        </a:rPr>
                        <m:t>−</m:t>
                      </m:r>
                      <m:sSub>
                        <m:sSubPr>
                          <m:ctrlPr>
                            <a:rPr lang="en-US" b="0" i="1" smtClean="0">
                              <a:solidFill>
                                <a:schemeClr val="bg1">
                                  <a:lumMod val="75000"/>
                                </a:schemeClr>
                              </a:solidFill>
                              <a:latin typeface="Cambria Math" charset="0"/>
                            </a:rPr>
                          </m:ctrlPr>
                        </m:sSubPr>
                        <m:e>
                          <m:r>
                            <a:rPr lang="en-US" b="0" i="1" smtClean="0">
                              <a:solidFill>
                                <a:schemeClr val="bg1">
                                  <a:lumMod val="75000"/>
                                </a:schemeClr>
                              </a:solidFill>
                              <a:latin typeface="Cambria Math" charset="0"/>
                            </a:rPr>
                            <m:t>𝑣</m:t>
                          </m:r>
                        </m:e>
                        <m:sub>
                          <m:acc>
                            <m:accPr>
                              <m:chr m:val="̂"/>
                              <m:ctrlPr>
                                <a:rPr lang="en-US" b="0" i="1" smtClean="0">
                                  <a:solidFill>
                                    <a:schemeClr val="bg1">
                                      <a:lumMod val="75000"/>
                                    </a:schemeClr>
                                  </a:solidFill>
                                  <a:latin typeface="Cambria Math" charset="0"/>
                                </a:rPr>
                              </m:ctrlPr>
                            </m:accPr>
                            <m:e>
                              <m:r>
                                <a:rPr lang="en-US" b="0" i="1" smtClean="0">
                                  <a:solidFill>
                                    <a:schemeClr val="bg1">
                                      <a:lumMod val="75000"/>
                                    </a:schemeClr>
                                  </a:solidFill>
                                  <a:latin typeface="Cambria Math" charset="0"/>
                                </a:rPr>
                                <m:t>𝑠</m:t>
                              </m:r>
                            </m:e>
                          </m:acc>
                        </m:sub>
                      </m:sSub>
                      <m:r>
                        <a:rPr lang="en-US" b="0" i="1" smtClean="0">
                          <a:solidFill>
                            <a:schemeClr val="bg1">
                              <a:lumMod val="75000"/>
                            </a:schemeClr>
                          </a:solidFill>
                          <a:latin typeface="Cambria Math" charset="0"/>
                        </a:rPr>
                        <m:t>&gt;0.   </m:t>
                      </m:r>
                      <m:r>
                        <a:rPr lang="en-US" b="0" i="1" smtClean="0">
                          <a:solidFill>
                            <a:schemeClr val="bg1">
                              <a:lumMod val="75000"/>
                            </a:schemeClr>
                          </a:solidFill>
                          <a:latin typeface="Cambria Math" charset="0"/>
                          <a:ea typeface="Cambria Math" charset="0"/>
                          <a:cs typeface="Cambria Math" charset="0"/>
                        </a:rPr>
                        <m:t>∎</m:t>
                      </m:r>
                    </m:oMath>
                  </m:oMathPara>
                </a14:m>
                <a:endParaRPr lang="en-US" dirty="0">
                  <a:solidFill>
                    <a:schemeClr val="bg1">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45</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4803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Substitutes Defined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is-IS" dirty="0" smtClean="0"/>
                  <a:t>Let  </a:t>
                </a:r>
                <a14:m>
                  <m:oMath xmlns:m="http://schemas.openxmlformats.org/officeDocument/2006/math">
                    <m:r>
                      <a:rPr lang="en-US" i="1">
                        <a:latin typeface="Cambria Math" charset="0"/>
                      </a:rPr>
                      <m:t>ℛ</m:t>
                    </m:r>
                  </m:oMath>
                </a14:m>
                <a:r>
                  <a:rPr lang="is-IS" dirty="0" smtClean="0"/>
                  <a:t> be a non-empty collection of independent sets satisfying free disposal.  </a:t>
                </a:r>
              </a:p>
              <a:p>
                <a:r>
                  <a:rPr lang="is-IS" dirty="0" smtClean="0"/>
                  <a:t>For each good in </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𝑋</m:t>
                    </m:r>
                  </m:oMath>
                </a14:m>
                <a:r>
                  <a:rPr lang="is-IS" i="1" dirty="0" smtClean="0"/>
                  <a:t>, </a:t>
                </a:r>
                <a:r>
                  <a:rPr lang="is-IS" dirty="0" smtClean="0"/>
                  <a:t>there is a buyer </a:t>
                </a:r>
                <a14:m>
                  <m:oMath xmlns:m="http://schemas.openxmlformats.org/officeDocument/2006/math">
                    <m:r>
                      <a:rPr lang="en-US" b="0" i="1" smtClean="0">
                        <a:latin typeface="Cambria Math" charset="0"/>
                      </a:rPr>
                      <m:t>𝑣</m:t>
                    </m:r>
                    <m:r>
                      <a:rPr lang="en-US" b="0" i="1" smtClean="0">
                        <a:latin typeface="Cambria Math" charset="0"/>
                      </a:rPr>
                      <m:t>(</m:t>
                    </m:r>
                    <m:r>
                      <a:rPr lang="en-US" b="0" i="1" smtClean="0">
                        <a:latin typeface="Cambria Math" charset="0"/>
                      </a:rPr>
                      <m:t>𝑥</m:t>
                    </m:r>
                    <m:r>
                      <a:rPr lang="en-US" b="0" i="1" smtClean="0">
                        <a:latin typeface="Cambria Math" charset="0"/>
                      </a:rPr>
                      <m:t>)</m:t>
                    </m:r>
                  </m:oMath>
                </a14:m>
                <a:r>
                  <a:rPr lang="is-IS" dirty="0" smtClean="0"/>
                  <a:t> and a price </a:t>
                </a:r>
                <a14:m>
                  <m:oMath xmlns:m="http://schemas.openxmlformats.org/officeDocument/2006/math">
                    <m:r>
                      <a:rPr lang="en-US" b="0" i="1" smtClean="0">
                        <a:latin typeface="Cambria Math" charset="0"/>
                      </a:rPr>
                      <m:t>𝑝</m:t>
                    </m:r>
                    <m:r>
                      <a:rPr lang="en-US" b="0" i="1" smtClean="0">
                        <a:latin typeface="Cambria Math" charset="0"/>
                      </a:rPr>
                      <m:t>(</m:t>
                    </m:r>
                    <m:r>
                      <a:rPr lang="en-US" b="0" i="1" smtClean="0">
                        <a:latin typeface="Cambria Math" charset="0"/>
                      </a:rPr>
                      <m:t>𝑥</m:t>
                    </m:r>
                    <m:r>
                      <a:rPr lang="en-US" b="0" i="1" smtClean="0">
                        <a:latin typeface="Cambria Math" charset="0"/>
                      </a:rPr>
                      <m:t>)</m:t>
                    </m:r>
                  </m:oMath>
                </a14:m>
                <a:r>
                  <a:rPr lang="is-IS" dirty="0" smtClean="0"/>
                  <a:t>. The buyer’s demand is described by:</a:t>
                </a:r>
              </a:p>
              <a:p>
                <a:pPr marL="480060" lvl="2" indent="0">
                  <a:buClr>
                    <a:schemeClr val="accent1"/>
                  </a:buClr>
                  <a:buNone/>
                </a:pPr>
                <a14:m>
                  <m:oMathPara xmlns:m="http://schemas.openxmlformats.org/officeDocument/2006/math">
                    <m:oMathParaPr>
                      <m:jc m:val="centerGroup"/>
                    </m:oMathParaPr>
                    <m:oMath xmlns:m="http://schemas.openxmlformats.org/officeDocument/2006/math">
                      <m:sSup>
                        <m:sSupPr>
                          <m:ctrlPr>
                            <a:rPr lang="en-US" sz="2200" i="1">
                              <a:latin typeface="Cambria Math" charset="0"/>
                            </a:rPr>
                          </m:ctrlPr>
                        </m:sSupPr>
                        <m:e>
                          <m:r>
                            <a:rPr lang="en-US" sz="2200" i="1">
                              <a:latin typeface="Cambria Math" charset="0"/>
                            </a:rPr>
                            <m:t>𝑉</m:t>
                          </m:r>
                        </m:e>
                        <m:sup>
                          <m:r>
                            <a:rPr lang="en-US" sz="2200" i="1">
                              <a:latin typeface="Cambria Math" charset="0"/>
                            </a:rPr>
                            <m:t>∗</m:t>
                          </m:r>
                        </m:sup>
                      </m:sSup>
                      <m:d>
                        <m:dPr>
                          <m:ctrlPr>
                            <a:rPr lang="en-US" sz="2200" i="1">
                              <a:latin typeface="Cambria Math" charset="0"/>
                            </a:rPr>
                          </m:ctrlPr>
                        </m:dPr>
                        <m:e>
                          <m:r>
                            <a:rPr lang="en-US" sz="2200" b="0" i="1" smtClean="0">
                              <a:latin typeface="Cambria Math" charset="0"/>
                            </a:rPr>
                            <m:t>𝑝</m:t>
                          </m:r>
                          <m:r>
                            <a:rPr lang="en-US" sz="2200" b="0" i="1" smtClean="0">
                              <a:latin typeface="Cambria Math" charset="0"/>
                            </a:rPr>
                            <m:t>|</m:t>
                          </m:r>
                          <m:r>
                            <a:rPr lang="en-US" sz="2200" i="1">
                              <a:latin typeface="Cambria Math" charset="0"/>
                            </a:rPr>
                            <m:t>ℛ</m:t>
                          </m:r>
                          <m:r>
                            <a:rPr lang="en-US" sz="2200" i="1">
                              <a:latin typeface="Cambria Math" charset="0"/>
                            </a:rPr>
                            <m:t>,</m:t>
                          </m:r>
                          <m:r>
                            <a:rPr lang="en-US" sz="2200" i="1">
                              <a:latin typeface="Cambria Math" charset="0"/>
                            </a:rPr>
                            <m:t>𝑣</m:t>
                          </m:r>
                        </m:e>
                      </m:d>
                      <m:r>
                        <a:rPr lang="en-US" sz="2200" i="1" smtClean="0">
                          <a:latin typeface="Cambria Math" charset="0"/>
                        </a:rPr>
                        <m:t>≝</m:t>
                      </m:r>
                      <m:func>
                        <m:funcPr>
                          <m:ctrlPr>
                            <a:rPr lang="en-US" sz="2200" i="1">
                              <a:latin typeface="Cambria Math" charset="0"/>
                            </a:rPr>
                          </m:ctrlPr>
                        </m:funcPr>
                        <m:fName>
                          <m:limLow>
                            <m:limLowPr>
                              <m:ctrlPr>
                                <a:rPr lang="en-US" sz="2200" i="1">
                                  <a:latin typeface="Cambria Math" charset="0"/>
                                </a:rPr>
                              </m:ctrlPr>
                            </m:limLowPr>
                            <m:e>
                              <m:r>
                                <m:rPr>
                                  <m:sty m:val="p"/>
                                </m:rPr>
                                <a:rPr lang="en-US" sz="2200">
                                  <a:latin typeface="Cambria Math" charset="0"/>
                                </a:rPr>
                                <m:t>max</m:t>
                              </m:r>
                            </m:e>
                            <m:lim>
                              <m:r>
                                <a:rPr lang="en-US" sz="2200" i="1">
                                  <a:latin typeface="Cambria Math" charset="0"/>
                                </a:rPr>
                                <m:t>𝑆</m:t>
                              </m:r>
                              <m:r>
                                <a:rPr lang="en-US" sz="2200" i="1">
                                  <a:latin typeface="Cambria Math" charset="0"/>
                                </a:rPr>
                                <m:t>∈</m:t>
                              </m:r>
                              <m:r>
                                <a:rPr lang="en-US" sz="2200" i="1">
                                  <a:latin typeface="Cambria Math" charset="0"/>
                                  <a:ea typeface="Cambria Math" charset="0"/>
                                  <a:cs typeface="Cambria Math" charset="0"/>
                                </a:rPr>
                                <m:t>ℜ</m:t>
                              </m:r>
                            </m:lim>
                          </m:limLow>
                        </m:fName>
                        <m:e>
                          <m:nary>
                            <m:naryPr>
                              <m:chr m:val="∑"/>
                              <m:limLoc m:val="subSup"/>
                              <m:supHide m:val="on"/>
                              <m:ctrlPr>
                                <a:rPr lang="en-US" sz="2200" i="1">
                                  <a:latin typeface="Cambria Math" charset="0"/>
                                </a:rPr>
                              </m:ctrlPr>
                            </m:naryPr>
                            <m:sub>
                              <m:r>
                                <m:rPr>
                                  <m:brk m:alnAt="9"/>
                                </m:rPr>
                                <a:rPr lang="en-US" sz="2200" i="1">
                                  <a:latin typeface="Cambria Math" charset="0"/>
                                </a:rPr>
                                <m:t>𝑥</m:t>
                              </m:r>
                              <m:r>
                                <a:rPr lang="en-US" sz="2200" i="1">
                                  <a:latin typeface="Cambria Math" charset="0"/>
                                </a:rPr>
                                <m:t>∈</m:t>
                              </m:r>
                              <m:r>
                                <a:rPr lang="en-US" sz="2200" i="1">
                                  <a:latin typeface="Cambria Math" charset="0"/>
                                </a:rPr>
                                <m:t>𝑆</m:t>
                              </m:r>
                            </m:sub>
                            <m:sup/>
                            <m:e>
                              <m:r>
                                <a:rPr lang="en-US" sz="2200" i="1">
                                  <a:latin typeface="Cambria Math" charset="0"/>
                                </a:rPr>
                                <m:t>(</m:t>
                              </m:r>
                              <m:r>
                                <a:rPr lang="en-US" sz="2200" i="1">
                                  <a:latin typeface="Cambria Math" charset="0"/>
                                </a:rPr>
                                <m:t>𝑣</m:t>
                              </m:r>
                              <m:d>
                                <m:dPr>
                                  <m:ctrlPr>
                                    <a:rPr lang="en-US" sz="2200" i="1">
                                      <a:latin typeface="Cambria Math" charset="0"/>
                                    </a:rPr>
                                  </m:ctrlPr>
                                </m:dPr>
                                <m:e>
                                  <m:r>
                                    <a:rPr lang="en-US" sz="2200" i="1">
                                      <a:latin typeface="Cambria Math" charset="0"/>
                                    </a:rPr>
                                    <m:t>𝑥</m:t>
                                  </m:r>
                                </m:e>
                              </m:d>
                              <m:r>
                                <a:rPr lang="en-US" sz="2200" i="1">
                                  <a:latin typeface="Cambria Math" charset="0"/>
                                </a:rPr>
                                <m:t>−</m:t>
                              </m:r>
                              <m:r>
                                <a:rPr lang="en-US" sz="2200" i="1">
                                  <a:latin typeface="Cambria Math" charset="0"/>
                                </a:rPr>
                                <m:t>𝑝</m:t>
                              </m:r>
                              <m:d>
                                <m:dPr>
                                  <m:ctrlPr>
                                    <a:rPr lang="en-US" sz="2200" i="1">
                                      <a:latin typeface="Cambria Math" charset="0"/>
                                    </a:rPr>
                                  </m:ctrlPr>
                                </m:dPr>
                                <m:e>
                                  <m:r>
                                    <a:rPr lang="en-US" sz="2200" i="1">
                                      <a:latin typeface="Cambria Math" charset="0"/>
                                    </a:rPr>
                                    <m:t>𝑥</m:t>
                                  </m:r>
                                </m:e>
                              </m:d>
                              <m:r>
                                <a:rPr lang="en-US" sz="2200" i="1">
                                  <a:latin typeface="Cambria Math" charset="0"/>
                                </a:rPr>
                                <m:t>)</m:t>
                              </m:r>
                            </m:e>
                          </m:nary>
                        </m:e>
                      </m:func>
                    </m:oMath>
                  </m:oMathPara>
                </a14:m>
                <a:endParaRPr lang="is-IS" sz="2200" dirty="0" smtClean="0"/>
              </a:p>
              <a:p>
                <a:pPr marL="480060" lvl="2" indent="0">
                  <a:buClr>
                    <a:schemeClr val="accent1"/>
                  </a:buClr>
                  <a:buNone/>
                </a:pPr>
                <a14:m>
                  <m:oMathPara xmlns:m="http://schemas.openxmlformats.org/officeDocument/2006/math">
                    <m:oMathParaPr>
                      <m:jc m:val="centerGroup"/>
                    </m:oMathParaPr>
                    <m:oMath xmlns:m="http://schemas.openxmlformats.org/officeDocument/2006/math">
                      <m:sSup>
                        <m:sSupPr>
                          <m:ctrlPr>
                            <a:rPr lang="en-US" sz="2200" i="1">
                              <a:latin typeface="Cambria Math" charset="0"/>
                            </a:rPr>
                          </m:ctrlPr>
                        </m:sSupPr>
                        <m:e>
                          <m:r>
                            <a:rPr lang="en-US" sz="2200" b="0" i="1" smtClean="0">
                              <a:latin typeface="Cambria Math" charset="0"/>
                            </a:rPr>
                            <m:t>𝑑</m:t>
                          </m:r>
                        </m:e>
                        <m:sup>
                          <m:r>
                            <a:rPr lang="en-US" sz="2200" i="1">
                              <a:latin typeface="Cambria Math" charset="0"/>
                            </a:rPr>
                            <m:t>∗</m:t>
                          </m:r>
                        </m:sup>
                      </m:sSup>
                      <m:d>
                        <m:dPr>
                          <m:ctrlPr>
                            <a:rPr lang="en-US" sz="2200" i="1">
                              <a:latin typeface="Cambria Math" charset="0"/>
                            </a:rPr>
                          </m:ctrlPr>
                        </m:dPr>
                        <m:e>
                          <m:r>
                            <a:rPr lang="en-US" sz="2200" b="0" i="1" smtClean="0">
                              <a:latin typeface="Cambria Math" charset="0"/>
                            </a:rPr>
                            <m:t>𝑝</m:t>
                          </m:r>
                          <m:r>
                            <a:rPr lang="en-US" sz="2200" b="0" i="1" smtClean="0">
                              <a:latin typeface="Cambria Math" charset="0"/>
                            </a:rPr>
                            <m:t>|</m:t>
                          </m:r>
                          <m:r>
                            <a:rPr lang="en-US" sz="2200" i="1">
                              <a:latin typeface="Cambria Math" charset="0"/>
                            </a:rPr>
                            <m:t>ℛ</m:t>
                          </m:r>
                          <m:r>
                            <a:rPr lang="en-US" sz="2200" i="1">
                              <a:latin typeface="Cambria Math" charset="0"/>
                            </a:rPr>
                            <m:t>,</m:t>
                          </m:r>
                          <m:r>
                            <a:rPr lang="en-US" sz="2200" i="1">
                              <a:latin typeface="Cambria Math" charset="0"/>
                            </a:rPr>
                            <m:t>𝑣</m:t>
                          </m:r>
                        </m:e>
                      </m:d>
                      <m:r>
                        <a:rPr lang="en-US" sz="2200" i="1" smtClean="0">
                          <a:latin typeface="Cambria Math" charset="0"/>
                        </a:rPr>
                        <m:t>≝</m:t>
                      </m:r>
                      <m:func>
                        <m:funcPr>
                          <m:ctrlPr>
                            <a:rPr lang="en-US" sz="2200" i="1">
                              <a:latin typeface="Cambria Math" charset="0"/>
                            </a:rPr>
                          </m:ctrlPr>
                        </m:funcPr>
                        <m:fName>
                          <m:limLow>
                            <m:limLowPr>
                              <m:ctrlPr>
                                <a:rPr lang="en-US" sz="2200" i="1">
                                  <a:latin typeface="Cambria Math" charset="0"/>
                                </a:rPr>
                              </m:ctrlPr>
                            </m:limLowPr>
                            <m:e>
                              <m:r>
                                <m:rPr>
                                  <m:sty m:val="p"/>
                                </m:rPr>
                                <a:rPr lang="en-US" sz="2200" b="0" i="0" smtClean="0">
                                  <a:latin typeface="Cambria Math" charset="0"/>
                                </a:rPr>
                                <m:t>argm</m:t>
                              </m:r>
                              <m:r>
                                <m:rPr>
                                  <m:sty m:val="p"/>
                                </m:rPr>
                                <a:rPr lang="en-US" sz="2200">
                                  <a:latin typeface="Cambria Math" charset="0"/>
                                </a:rPr>
                                <m:t>ax</m:t>
                              </m:r>
                            </m:e>
                            <m:lim>
                              <m:r>
                                <a:rPr lang="en-US" sz="2200" i="1">
                                  <a:latin typeface="Cambria Math" charset="0"/>
                                </a:rPr>
                                <m:t>𝑆</m:t>
                              </m:r>
                              <m:r>
                                <a:rPr lang="en-US" sz="2200" i="1">
                                  <a:latin typeface="Cambria Math" charset="0"/>
                                </a:rPr>
                                <m:t>∈</m:t>
                              </m:r>
                              <m:r>
                                <a:rPr lang="en-US" sz="2200" i="1">
                                  <a:latin typeface="Cambria Math" charset="0"/>
                                  <a:ea typeface="Cambria Math" charset="0"/>
                                  <a:cs typeface="Cambria Math" charset="0"/>
                                </a:rPr>
                                <m:t>ℜ</m:t>
                              </m:r>
                            </m:lim>
                          </m:limLow>
                        </m:fName>
                        <m:e>
                          <m:nary>
                            <m:naryPr>
                              <m:chr m:val="∑"/>
                              <m:limLoc m:val="subSup"/>
                              <m:supHide m:val="on"/>
                              <m:ctrlPr>
                                <a:rPr lang="en-US" sz="2200" i="1">
                                  <a:latin typeface="Cambria Math" charset="0"/>
                                </a:rPr>
                              </m:ctrlPr>
                            </m:naryPr>
                            <m:sub>
                              <m:r>
                                <m:rPr>
                                  <m:brk m:alnAt="9"/>
                                </m:rPr>
                                <a:rPr lang="en-US" sz="2200" i="1">
                                  <a:latin typeface="Cambria Math" charset="0"/>
                                </a:rPr>
                                <m:t>𝑥</m:t>
                              </m:r>
                              <m:r>
                                <a:rPr lang="en-US" sz="2200" i="1">
                                  <a:latin typeface="Cambria Math" charset="0"/>
                                </a:rPr>
                                <m:t>∈</m:t>
                              </m:r>
                              <m:r>
                                <a:rPr lang="en-US" sz="2200" i="1">
                                  <a:latin typeface="Cambria Math" charset="0"/>
                                </a:rPr>
                                <m:t>𝑆</m:t>
                              </m:r>
                            </m:sub>
                            <m:sup/>
                            <m:e>
                              <m:r>
                                <a:rPr lang="en-US" sz="2200" i="1">
                                  <a:latin typeface="Cambria Math" charset="0"/>
                                </a:rPr>
                                <m:t>(</m:t>
                              </m:r>
                              <m:r>
                                <a:rPr lang="en-US" sz="2200" i="1">
                                  <a:latin typeface="Cambria Math" charset="0"/>
                                </a:rPr>
                                <m:t>𝑣</m:t>
                              </m:r>
                              <m:d>
                                <m:dPr>
                                  <m:ctrlPr>
                                    <a:rPr lang="en-US" sz="2200" i="1">
                                      <a:latin typeface="Cambria Math" charset="0"/>
                                    </a:rPr>
                                  </m:ctrlPr>
                                </m:dPr>
                                <m:e>
                                  <m:r>
                                    <a:rPr lang="en-US" sz="2200" i="1">
                                      <a:latin typeface="Cambria Math" charset="0"/>
                                    </a:rPr>
                                    <m:t>𝑥</m:t>
                                  </m:r>
                                </m:e>
                              </m:d>
                              <m:r>
                                <a:rPr lang="en-US" sz="2200" i="1">
                                  <a:latin typeface="Cambria Math" charset="0"/>
                                </a:rPr>
                                <m:t>−</m:t>
                              </m:r>
                              <m:r>
                                <a:rPr lang="en-US" sz="2200" i="1">
                                  <a:latin typeface="Cambria Math" charset="0"/>
                                </a:rPr>
                                <m:t>𝑝</m:t>
                              </m:r>
                              <m:d>
                                <m:dPr>
                                  <m:ctrlPr>
                                    <a:rPr lang="en-US" sz="2200" i="1">
                                      <a:latin typeface="Cambria Math" charset="0"/>
                                    </a:rPr>
                                  </m:ctrlPr>
                                </m:dPr>
                                <m:e>
                                  <m:r>
                                    <a:rPr lang="en-US" sz="2200" i="1">
                                      <a:latin typeface="Cambria Math" charset="0"/>
                                    </a:rPr>
                                    <m:t>𝑥</m:t>
                                  </m:r>
                                </m:e>
                              </m:d>
                              <m:r>
                                <a:rPr lang="en-US" sz="2200" i="1">
                                  <a:latin typeface="Cambria Math" charset="0"/>
                                </a:rPr>
                                <m:t>)</m:t>
                              </m:r>
                            </m:e>
                          </m:nary>
                        </m:e>
                      </m:func>
                    </m:oMath>
                  </m:oMathPara>
                </a14:m>
                <a:endParaRPr lang="is-IS" sz="2200" dirty="0"/>
              </a:p>
              <a:p>
                <a:endParaRPr lang="is-IS" b="1" dirty="0" smtClean="0"/>
              </a:p>
              <a:p>
                <a:r>
                  <a:rPr lang="is-IS" b="1" dirty="0" smtClean="0"/>
                  <a:t>Definition. </a:t>
                </a:r>
                <a:r>
                  <a:rPr lang="is-IS" dirty="0" smtClean="0"/>
                  <a:t>Items </a:t>
                </a:r>
                <a:r>
                  <a:rPr lang="is-IS" dirty="0"/>
                  <a:t>in </a:t>
                </a:r>
                <a14:m>
                  <m:oMath xmlns:m="http://schemas.openxmlformats.org/officeDocument/2006/math">
                    <m:r>
                      <a:rPr lang="en-US" i="1">
                        <a:latin typeface="Cambria Math" charset="0"/>
                      </a:rPr>
                      <m:t>𝑋</m:t>
                    </m:r>
                  </m:oMath>
                </a14:m>
                <a:r>
                  <a:rPr lang="is-IS" dirty="0"/>
                  <a:t> are </a:t>
                </a:r>
                <a:r>
                  <a:rPr lang="is-IS" i="1" dirty="0"/>
                  <a:t>substitutes</a:t>
                </a:r>
                <a:r>
                  <a:rPr lang="is-IS" dirty="0"/>
                  <a:t> </a:t>
                </a:r>
                <a:r>
                  <a:rPr lang="is-IS" dirty="0" smtClean="0"/>
                  <a:t>in </a:t>
                </a:r>
                <a14:m>
                  <m:oMath xmlns:m="http://schemas.openxmlformats.org/officeDocument/2006/math">
                    <m:sSup>
                      <m:sSupPr>
                        <m:ctrlPr>
                          <a:rPr lang="en-US" b="0" i="1" smtClean="0">
                            <a:latin typeface="Cambria Math" charset="0"/>
                          </a:rPr>
                        </m:ctrlPr>
                      </m:sSupPr>
                      <m:e>
                        <m:r>
                          <a:rPr lang="en-US" b="0" i="1" smtClean="0">
                            <a:latin typeface="Cambria Math" charset="0"/>
                          </a:rPr>
                          <m:t>𝑑</m:t>
                        </m:r>
                      </m:e>
                      <m:sup>
                        <m:r>
                          <a:rPr lang="en-US" b="0" i="1" smtClean="0">
                            <a:latin typeface="Cambria Math" charset="0"/>
                          </a:rPr>
                          <m:t>∗</m:t>
                        </m:r>
                      </m:sup>
                    </m:sSup>
                    <m:r>
                      <a:rPr lang="en-US" b="0" i="0" smtClean="0">
                        <a:latin typeface="Cambria Math" charset="0"/>
                      </a:rPr>
                      <m:t>(</m:t>
                    </m:r>
                    <m:r>
                      <a:rPr lang="en-US" b="0" i="1" smtClean="0">
                        <a:latin typeface="Cambria Math" charset="0"/>
                      </a:rPr>
                      <m:t>⋅</m:t>
                    </m:r>
                    <m:r>
                      <a:rPr lang="en-US" b="0" i="0" smtClean="0">
                        <a:latin typeface="Cambria Math" charset="0"/>
                      </a:rPr>
                      <m:t>|</m:t>
                    </m:r>
                    <m:r>
                      <a:rPr lang="en-US" i="1">
                        <a:latin typeface="Cambria Math" charset="0"/>
                      </a:rPr>
                      <m:t>ℛ</m:t>
                    </m:r>
                    <m:r>
                      <a:rPr lang="en-US" i="1">
                        <a:latin typeface="Cambria Math" charset="0"/>
                      </a:rPr>
                      <m:t>,</m:t>
                    </m:r>
                    <m:r>
                      <a:rPr lang="en-US" i="1">
                        <a:latin typeface="Cambria Math" charset="0"/>
                      </a:rPr>
                      <m:t>𝑣</m:t>
                    </m:r>
                    <m:r>
                      <a:rPr lang="en-US" b="0" i="1" smtClean="0">
                        <a:latin typeface="Cambria Math" charset="0"/>
                      </a:rPr>
                      <m:t>)</m:t>
                    </m:r>
                  </m:oMath>
                </a14:m>
                <a:r>
                  <a:rPr lang="is-IS" dirty="0" smtClean="0"/>
                  <a:t> if for all price vectors </a:t>
                </a:r>
                <a14:m>
                  <m:oMath xmlns:m="http://schemas.openxmlformats.org/officeDocument/2006/math">
                    <m:r>
                      <a:rPr lang="en-US" b="0" i="1" smtClean="0">
                        <a:latin typeface="Cambria Math" charset="0"/>
                      </a:rPr>
                      <m:t>𝑝</m:t>
                    </m:r>
                    <m:r>
                      <a:rPr lang="en-US" b="0" i="1" smtClean="0">
                        <a:latin typeface="Cambria Math" charset="0"/>
                      </a:rPr>
                      <m:t>∈</m:t>
                    </m:r>
                    <m:sSubSup>
                      <m:sSubSupPr>
                        <m:ctrlPr>
                          <a:rPr lang="en-US" b="0" i="1" smtClean="0">
                            <a:latin typeface="Cambria Math" charset="0"/>
                          </a:rPr>
                        </m:ctrlPr>
                      </m:sSubSupPr>
                      <m:e>
                        <m:r>
                          <a:rPr lang="en-US" b="0" i="1" smtClean="0">
                            <a:latin typeface="Cambria Math" charset="0"/>
                          </a:rPr>
                          <m:t>ℝ</m:t>
                        </m:r>
                      </m:e>
                      <m:sub>
                        <m:r>
                          <a:rPr lang="en-US" b="0" i="1" smtClean="0">
                            <a:latin typeface="Cambria Math" charset="0"/>
                          </a:rPr>
                          <m:t>+</m:t>
                        </m:r>
                      </m:sub>
                      <m:sup>
                        <m:r>
                          <a:rPr lang="en-US" b="0" i="1" smtClean="0">
                            <a:latin typeface="Cambria Math" charset="0"/>
                          </a:rPr>
                          <m:t>𝑋</m:t>
                        </m:r>
                      </m:sup>
                    </m:sSubSup>
                  </m:oMath>
                </a14:m>
                <a:r>
                  <a:rPr lang="is-IS" dirty="0" smtClean="0"/>
                  <a:t>, all </a:t>
                </a:r>
                <a14:m>
                  <m:oMath xmlns:m="http://schemas.openxmlformats.org/officeDocument/2006/math">
                    <m:r>
                      <a:rPr lang="en-US" b="0" i="1" smtClean="0">
                        <a:latin typeface="Cambria Math" charset="0"/>
                      </a:rPr>
                      <m:t>𝑖</m:t>
                    </m:r>
                    <m:r>
                      <a:rPr lang="en-US" b="0" i="1" smtClean="0">
                        <a:latin typeface="Cambria Math" charset="0"/>
                      </a:rPr>
                      <m:t>∈</m:t>
                    </m:r>
                    <m:sSup>
                      <m:sSupPr>
                        <m:ctrlPr>
                          <a:rPr lang="en-US" i="1">
                            <a:latin typeface="Cambria Math" charset="0"/>
                          </a:rPr>
                        </m:ctrlPr>
                      </m:sSupPr>
                      <m:e>
                        <m:r>
                          <a:rPr lang="en-US" i="1">
                            <a:latin typeface="Cambria Math" charset="0"/>
                          </a:rPr>
                          <m:t>𝑑</m:t>
                        </m:r>
                      </m:e>
                      <m:sup>
                        <m:r>
                          <a:rPr lang="en-US" i="1">
                            <a:latin typeface="Cambria Math" charset="0"/>
                          </a:rPr>
                          <m:t>∗</m:t>
                        </m:r>
                      </m:sup>
                    </m:sSup>
                    <m:d>
                      <m:dPr>
                        <m:ctrlPr>
                          <a:rPr lang="en-US" i="1">
                            <a:latin typeface="Cambria Math" charset="0"/>
                          </a:rPr>
                        </m:ctrlPr>
                      </m:dPr>
                      <m:e>
                        <m:r>
                          <a:rPr lang="en-US" i="1">
                            <a:latin typeface="Cambria Math" charset="0"/>
                          </a:rPr>
                          <m:t>𝑝</m:t>
                        </m:r>
                        <m:r>
                          <a:rPr lang="en-US" i="1">
                            <a:latin typeface="Cambria Math" charset="0"/>
                          </a:rPr>
                          <m:t>|</m:t>
                        </m:r>
                        <m:r>
                          <a:rPr lang="en-US" i="1">
                            <a:latin typeface="Cambria Math" charset="0"/>
                          </a:rPr>
                          <m:t>ℛ</m:t>
                        </m:r>
                        <m:r>
                          <a:rPr lang="en-US" i="1">
                            <a:latin typeface="Cambria Math" charset="0"/>
                          </a:rPr>
                          <m:t>,</m:t>
                        </m:r>
                        <m:r>
                          <a:rPr lang="en-US" i="1">
                            <a:latin typeface="Cambria Math" charset="0"/>
                          </a:rPr>
                          <m:t>𝑣</m:t>
                        </m:r>
                      </m:e>
                    </m:d>
                  </m:oMath>
                </a14:m>
                <a:r>
                  <a:rPr lang="is-IS" dirty="0" smtClean="0"/>
                  <a:t>, </a:t>
                </a:r>
                <a14:m>
                  <m:oMath xmlns:m="http://schemas.openxmlformats.org/officeDocument/2006/math">
                    <m:sSubSup>
                      <m:sSubSupPr>
                        <m:ctrlPr>
                          <a:rPr lang="en-US" b="0" i="1" smtClean="0">
                            <a:latin typeface="Cambria Math" charset="0"/>
                          </a:rPr>
                        </m:ctrlPr>
                      </m:sSubSupPr>
                      <m:e>
                        <m:r>
                          <a:rPr lang="en-US" b="0" i="1" smtClean="0">
                            <a:latin typeface="Cambria Math" charset="0"/>
                          </a:rPr>
                          <m:t>𝑝</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&gt;</m:t>
                    </m:r>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𝑖</m:t>
                        </m:r>
                      </m:sub>
                    </m:sSub>
                  </m:oMath>
                </a14:m>
                <a:r>
                  <a:rPr lang="is-IS" dirty="0" smtClean="0"/>
                  <a:t>, and </a:t>
                </a:r>
                <a14:m>
                  <m:oMath xmlns:m="http://schemas.openxmlformats.org/officeDocument/2006/math">
                    <m:r>
                      <a:rPr lang="en-US" sz="2000" i="1">
                        <a:latin typeface="Cambria Math" charset="0"/>
                      </a:rPr>
                      <m:t>𝑗</m:t>
                    </m:r>
                    <m:r>
                      <a:rPr lang="en-US" sz="2000" i="1">
                        <a:latin typeface="Cambria Math" charset="0"/>
                      </a:rPr>
                      <m:t>≠</m:t>
                    </m:r>
                    <m:r>
                      <a:rPr lang="en-US" sz="2000" i="1">
                        <a:latin typeface="Cambria Math" charset="0"/>
                      </a:rPr>
                      <m:t>𝑖</m:t>
                    </m:r>
                  </m:oMath>
                </a14:m>
                <a:r>
                  <a:rPr lang="is-IS" dirty="0" smtClean="0"/>
                  <a:t>,</a:t>
                </a:r>
                <a:r>
                  <a:rPr lang="en-US" dirty="0" smtClean="0"/>
                  <a:t> </a:t>
                </a:r>
              </a:p>
              <a:p>
                <a:pPr marL="114300" indent="0">
                  <a:buNone/>
                </a:pPr>
                <a14:m>
                  <m:oMathPara xmlns:m="http://schemas.openxmlformats.org/officeDocument/2006/math">
                    <m:oMathParaPr>
                      <m:jc m:val="centerGroup"/>
                    </m:oMathParaPr>
                    <m:oMath xmlns:m="http://schemas.openxmlformats.org/officeDocument/2006/math">
                      <m:sSup>
                        <m:sSupPr>
                          <m:ctrlPr>
                            <a:rPr lang="en-US" i="1">
                              <a:latin typeface="Cambria Math" charset="0"/>
                            </a:rPr>
                          </m:ctrlPr>
                        </m:sSupPr>
                        <m:e>
                          <m:r>
                            <a:rPr lang="en-US" b="0" i="1" smtClean="0">
                              <a:latin typeface="Cambria Math" charset="0"/>
                            </a:rPr>
                            <m:t>𝑗</m:t>
                          </m:r>
                          <m:r>
                            <a:rPr lang="en-US" b="0" i="1" smtClean="0">
                              <a:latin typeface="Cambria Math" charset="0"/>
                            </a:rPr>
                            <m:t>∈</m:t>
                          </m:r>
                          <m:r>
                            <a:rPr lang="en-US" i="1">
                              <a:latin typeface="Cambria Math" charset="0"/>
                            </a:rPr>
                            <m:t>𝑑</m:t>
                          </m:r>
                        </m:e>
                        <m:sup>
                          <m:r>
                            <a:rPr lang="en-US" i="1">
                              <a:latin typeface="Cambria Math" charset="0"/>
                            </a:rPr>
                            <m:t>∗</m:t>
                          </m:r>
                        </m:sup>
                      </m:sSup>
                      <m:d>
                        <m:dPr>
                          <m:ctrlPr>
                            <a:rPr lang="en-US" i="1">
                              <a:latin typeface="Cambria Math" charset="0"/>
                            </a:rPr>
                          </m:ctrlPr>
                        </m:dPr>
                        <m:e>
                          <m:r>
                            <a:rPr lang="en-US" i="1">
                              <a:latin typeface="Cambria Math" charset="0"/>
                            </a:rPr>
                            <m:t>𝑝</m:t>
                          </m:r>
                          <m:r>
                            <a:rPr lang="en-US" i="1">
                              <a:latin typeface="Cambria Math" charset="0"/>
                            </a:rPr>
                            <m:t>|</m:t>
                          </m:r>
                          <m:r>
                            <a:rPr lang="en-US" i="1">
                              <a:latin typeface="Cambria Math" charset="0"/>
                            </a:rPr>
                            <m:t>ℛ</m:t>
                          </m:r>
                          <m:r>
                            <a:rPr lang="en-US" i="1">
                              <a:latin typeface="Cambria Math" charset="0"/>
                            </a:rPr>
                            <m:t>,</m:t>
                          </m:r>
                          <m:r>
                            <a:rPr lang="en-US" i="1">
                              <a:latin typeface="Cambria Math" charset="0"/>
                            </a:rPr>
                            <m:t>𝑣</m:t>
                          </m:r>
                        </m:e>
                      </m:d>
                      <m:r>
                        <a:rPr lang="en-US" b="0" i="1" smtClean="0">
                          <a:latin typeface="Cambria Math" charset="0"/>
                        </a:rPr>
                        <m:t>⇒</m:t>
                      </m:r>
                      <m:sSup>
                        <m:sSupPr>
                          <m:ctrlPr>
                            <a:rPr lang="en-US" i="1">
                              <a:latin typeface="Cambria Math" charset="0"/>
                            </a:rPr>
                          </m:ctrlPr>
                        </m:sSupPr>
                        <m:e>
                          <m:r>
                            <a:rPr lang="en-US" b="0" i="1" smtClean="0">
                              <a:latin typeface="Cambria Math" charset="0"/>
                            </a:rPr>
                            <m:t>𝑗</m:t>
                          </m:r>
                          <m:r>
                            <a:rPr lang="en-US" b="0" i="1" smtClean="0">
                              <a:latin typeface="Cambria Math" charset="0"/>
                            </a:rPr>
                            <m:t>∈</m:t>
                          </m:r>
                          <m:r>
                            <a:rPr lang="en-US" i="1">
                              <a:latin typeface="Cambria Math" charset="0"/>
                            </a:rPr>
                            <m:t>𝑑</m:t>
                          </m:r>
                        </m:e>
                        <m:sup>
                          <m:r>
                            <a:rPr lang="en-US" i="1">
                              <a:latin typeface="Cambria Math" charset="0"/>
                            </a:rPr>
                            <m:t>∗</m:t>
                          </m:r>
                        </m:sup>
                      </m:sSup>
                      <m:d>
                        <m:dPr>
                          <m:ctrlPr>
                            <a:rPr lang="en-US" i="1">
                              <a:latin typeface="Cambria Math" charset="0"/>
                            </a:rPr>
                          </m:ctrlPr>
                        </m:dPr>
                        <m:e>
                          <m:r>
                            <a:rPr lang="en-US" b="0" i="1" smtClean="0">
                              <a:latin typeface="Cambria Math" charset="0"/>
                            </a:rPr>
                            <m:t>𝑝</m:t>
                          </m:r>
                          <m:r>
                            <a:rPr lang="en-US" b="0" i="1" smtClean="0">
                              <a:latin typeface="Cambria Math" charset="0"/>
                            </a:rPr>
                            <m:t>\</m:t>
                          </m:r>
                          <m:sSubSup>
                            <m:sSubSupPr>
                              <m:ctrlPr>
                                <a:rPr lang="en-US" b="0" i="1" smtClean="0">
                                  <a:latin typeface="Cambria Math" charset="0"/>
                                </a:rPr>
                              </m:ctrlPr>
                            </m:sSubSupPr>
                            <m:e>
                              <m:r>
                                <a:rPr lang="en-US" i="1">
                                  <a:latin typeface="Cambria Math" charset="0"/>
                                </a:rPr>
                                <m:t>𝑝</m:t>
                              </m:r>
                            </m:e>
                            <m:sub>
                              <m:r>
                                <a:rPr lang="en-US" b="0" i="1" smtClean="0">
                                  <a:latin typeface="Cambria Math" charset="0"/>
                                </a:rPr>
                                <m:t>𝑖</m:t>
                              </m:r>
                            </m:sub>
                            <m:sup>
                              <m:r>
                                <a:rPr lang="en-US" b="0" i="1" smtClean="0">
                                  <a:latin typeface="Cambria Math" charset="0"/>
                                </a:rPr>
                                <m:t>′</m:t>
                              </m:r>
                            </m:sup>
                          </m:sSubSup>
                          <m:r>
                            <a:rPr lang="en-US" i="1">
                              <a:latin typeface="Cambria Math" charset="0"/>
                            </a:rPr>
                            <m:t>|</m:t>
                          </m:r>
                          <m:r>
                            <a:rPr lang="en-US" i="1">
                              <a:latin typeface="Cambria Math" charset="0"/>
                            </a:rPr>
                            <m:t>ℛ</m:t>
                          </m:r>
                          <m:r>
                            <a:rPr lang="en-US" i="1">
                              <a:latin typeface="Cambria Math" charset="0"/>
                            </a:rPr>
                            <m:t>,</m:t>
                          </m:r>
                          <m:r>
                            <a:rPr lang="en-US" i="1">
                              <a:latin typeface="Cambria Math" charset="0"/>
                            </a:rPr>
                            <m:t>𝑣</m:t>
                          </m:r>
                        </m:e>
                      </m:d>
                    </m:oMath>
                  </m:oMathPara>
                </a14:m>
                <a:endParaRPr lang="is-IS" dirty="0" smtClean="0"/>
              </a:p>
              <a:p>
                <a:endParaRPr lang="is-I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46</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43006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Matroids and Substitutes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is-IS" b="1" dirty="0" smtClean="0"/>
                  <a:t>Theorem</a:t>
                </a:r>
                <a:r>
                  <a:rPr lang="is-IS" dirty="0" smtClean="0"/>
                  <a:t>. </a:t>
                </a:r>
                <a:r>
                  <a:rPr lang="is-IS" dirty="0"/>
                  <a:t>Items in </a:t>
                </a:r>
                <a14:m>
                  <m:oMath xmlns:m="http://schemas.openxmlformats.org/officeDocument/2006/math">
                    <m:r>
                      <a:rPr lang="en-US" i="1">
                        <a:latin typeface="Cambria Math" charset="0"/>
                      </a:rPr>
                      <m:t>𝑋</m:t>
                    </m:r>
                  </m:oMath>
                </a14:m>
                <a:r>
                  <a:rPr lang="is-IS" dirty="0"/>
                  <a:t> are substitutes in </a:t>
                </a:r>
                <a14:m>
                  <m:oMath xmlns:m="http://schemas.openxmlformats.org/officeDocument/2006/math">
                    <m:sSup>
                      <m:sSupPr>
                        <m:ctrlPr>
                          <a:rPr lang="en-US" i="1">
                            <a:latin typeface="Cambria Math" charset="0"/>
                          </a:rPr>
                        </m:ctrlPr>
                      </m:sSupPr>
                      <m:e>
                        <m:r>
                          <a:rPr lang="en-US" i="1">
                            <a:latin typeface="Cambria Math" charset="0"/>
                          </a:rPr>
                          <m:t>𝑑</m:t>
                        </m:r>
                      </m:e>
                      <m:sup>
                        <m:r>
                          <a:rPr lang="en-US" i="1">
                            <a:latin typeface="Cambria Math" charset="0"/>
                          </a:rPr>
                          <m:t>∗</m:t>
                        </m:r>
                      </m:sup>
                    </m:sSup>
                    <m:r>
                      <a:rPr lang="en-US">
                        <a:latin typeface="Cambria Math" charset="0"/>
                      </a:rPr>
                      <m:t>(</m:t>
                    </m:r>
                    <m:r>
                      <a:rPr lang="en-US" i="1">
                        <a:latin typeface="Cambria Math" charset="0"/>
                      </a:rPr>
                      <m:t>⋅</m:t>
                    </m:r>
                    <m:r>
                      <a:rPr lang="en-US">
                        <a:latin typeface="Cambria Math" charset="0"/>
                      </a:rPr>
                      <m:t>|</m:t>
                    </m:r>
                    <m:r>
                      <a:rPr lang="en-US" i="1">
                        <a:latin typeface="Cambria Math" charset="0"/>
                      </a:rPr>
                      <m:t>ℛ</m:t>
                    </m:r>
                    <m:r>
                      <a:rPr lang="en-US" i="1">
                        <a:latin typeface="Cambria Math" charset="0"/>
                      </a:rPr>
                      <m:t>,</m:t>
                    </m:r>
                    <m:r>
                      <a:rPr lang="en-US" i="1">
                        <a:latin typeface="Cambria Math" charset="0"/>
                      </a:rPr>
                      <m:t>𝑣</m:t>
                    </m:r>
                    <m:r>
                      <a:rPr lang="en-US" i="1">
                        <a:latin typeface="Cambria Math" charset="0"/>
                      </a:rPr>
                      <m:t>)</m:t>
                    </m:r>
                  </m:oMath>
                </a14:m>
                <a:r>
                  <a:rPr lang="is-IS" dirty="0"/>
                  <a:t> </a:t>
                </a:r>
                <a:r>
                  <a:rPr lang="is-IS" dirty="0" smtClean="0"/>
                  <a:t>for all </a:t>
                </a:r>
                <a:br>
                  <a:rPr lang="is-IS" dirty="0" smtClean="0"/>
                </a:br>
                <a14:m>
                  <m:oMath xmlns:m="http://schemas.openxmlformats.org/officeDocument/2006/math">
                    <m:r>
                      <a:rPr lang="en-US" i="1">
                        <a:latin typeface="Cambria Math" charset="0"/>
                      </a:rPr>
                      <m:t>𝑣</m:t>
                    </m:r>
                    <m:r>
                      <a:rPr lang="en-US" b="0" i="1" smtClean="0">
                        <a:latin typeface="Cambria Math" charset="0"/>
                      </a:rPr>
                      <m:t>∈</m:t>
                    </m:r>
                    <m:sSubSup>
                      <m:sSubSupPr>
                        <m:ctrlPr>
                          <a:rPr lang="en-US" b="0" i="1" smtClean="0">
                            <a:latin typeface="Cambria Math" charset="0"/>
                          </a:rPr>
                        </m:ctrlPr>
                      </m:sSubSupPr>
                      <m:e>
                        <m:r>
                          <a:rPr lang="en-US" b="0" i="1" smtClean="0">
                            <a:latin typeface="Cambria Math" charset="0"/>
                          </a:rPr>
                          <m:t>ℝ</m:t>
                        </m:r>
                      </m:e>
                      <m:sub>
                        <m:r>
                          <a:rPr lang="en-US" b="0" i="1" smtClean="0">
                            <a:latin typeface="Cambria Math" charset="0"/>
                          </a:rPr>
                          <m:t>+</m:t>
                        </m:r>
                      </m:sub>
                      <m:sup>
                        <m:r>
                          <a:rPr lang="en-US" b="0" i="1" smtClean="0">
                            <a:latin typeface="Cambria Math" charset="0"/>
                          </a:rPr>
                          <m:t>𝑋</m:t>
                        </m:r>
                      </m:sup>
                    </m:sSubSup>
                  </m:oMath>
                </a14:m>
                <a:r>
                  <a:rPr lang="is-IS" dirty="0" smtClean="0"/>
                  <a:t> if and only if </a:t>
                </a:r>
                <a14:m>
                  <m:oMath xmlns:m="http://schemas.openxmlformats.org/officeDocument/2006/math">
                    <m:r>
                      <a:rPr lang="en-US" i="1">
                        <a:latin typeface="Cambria Math" charset="0"/>
                        <a:ea typeface="Cambria Math" charset="0"/>
                        <a:cs typeface="Cambria Math" charset="0"/>
                      </a:rPr>
                      <m:t>ℜ</m:t>
                    </m:r>
                  </m:oMath>
                </a14:m>
                <a:r>
                  <a:rPr lang="is-IS" dirty="0" smtClean="0"/>
                  <a:t> is a </a:t>
                </a:r>
                <a:r>
                  <a:rPr lang="is-IS" b="1" i="1" dirty="0" smtClean="0"/>
                  <a:t>matroid</a:t>
                </a:r>
                <a:r>
                  <a:rPr lang="is-IS" dirty="0" smtClean="0"/>
                  <a:t>.</a:t>
                </a:r>
              </a:p>
              <a:p>
                <a:endParaRPr lang="is-IS" dirty="0" smtClean="0"/>
              </a:p>
              <a:p>
                <a:r>
                  <a:rPr lang="is-IS" b="1" dirty="0" smtClean="0"/>
                  <a:t>Intuition</a:t>
                </a:r>
                <a:r>
                  <a:rPr lang="is-IS" dirty="0" smtClean="0"/>
                  <a:t>: </a:t>
                </a:r>
                <a:r>
                  <a:rPr lang="is-IS" i="1" dirty="0" smtClean="0"/>
                  <a:t>Uses optimality of greedy algorithm!</a:t>
                </a:r>
              </a:p>
              <a:p>
                <a:pPr lvl="1"/>
                <a:r>
                  <a:rPr lang="is-IS" i="1" dirty="0" smtClean="0"/>
                  <a:t>The items chosen before i are still chosen in the greedy algorithm before any notice is taken of the price increase for item i. </a:t>
                </a:r>
              </a:p>
              <a:p>
                <a:pPr lvl="1"/>
                <a:r>
                  <a:rPr lang="is-IS" i="1" dirty="0" smtClean="0"/>
                  <a:t>More subtly, the items chosen after i are still chosen by the greedy algorithm.</a:t>
                </a:r>
              </a:p>
              <a:p>
                <a:endParaRPr lang="is-I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889" r="-12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47</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2328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t>Suppose that </a:t>
                </a:r>
                <a14:m>
                  <m:oMath xmlns:m="http://schemas.openxmlformats.org/officeDocument/2006/math">
                    <m:r>
                      <a:rPr lang="en-US" sz="2000" b="0" i="1" smtClean="0">
                        <a:latin typeface="Cambria Math" charset="0"/>
                      </a:rPr>
                      <m:t>𝑛</m:t>
                    </m:r>
                    <m:r>
                      <a:rPr lang="en-US" sz="2000" b="0" i="1" smtClean="0">
                        <a:latin typeface="Cambria Math" charset="0"/>
                      </a:rPr>
                      <m:t>∈</m:t>
                    </m:r>
                    <m:sSup>
                      <m:sSupPr>
                        <m:ctrlPr>
                          <a:rPr lang="en-US" sz="2000" i="1">
                            <a:latin typeface="Cambria Math" charset="0"/>
                          </a:rPr>
                        </m:ctrlPr>
                      </m:sSupPr>
                      <m:e>
                        <m:r>
                          <a:rPr lang="en-US" sz="2000" i="1">
                            <a:latin typeface="Cambria Math" charset="0"/>
                          </a:rPr>
                          <m:t>𝑑</m:t>
                        </m:r>
                      </m:e>
                      <m:sup>
                        <m:r>
                          <a:rPr lang="en-US" sz="2000" i="1">
                            <a:latin typeface="Cambria Math" charset="0"/>
                          </a:rPr>
                          <m:t>∗</m:t>
                        </m:r>
                      </m:sup>
                    </m:sSup>
                    <m:d>
                      <m:dPr>
                        <m:ctrlPr>
                          <a:rPr lang="en-US" sz="2000" i="1">
                            <a:latin typeface="Cambria Math" charset="0"/>
                          </a:rPr>
                        </m:ctrlPr>
                      </m:dPr>
                      <m:e>
                        <m:r>
                          <a:rPr lang="en-US" sz="2000" i="1">
                            <a:latin typeface="Cambria Math" charset="0"/>
                          </a:rPr>
                          <m:t>𝑝</m:t>
                        </m:r>
                        <m:r>
                          <a:rPr lang="en-US" sz="2000" i="1">
                            <a:latin typeface="Cambria Math" charset="0"/>
                          </a:rPr>
                          <m:t>|</m:t>
                        </m:r>
                        <m:r>
                          <a:rPr lang="en-US" sz="2000" i="1">
                            <a:latin typeface="Cambria Math" charset="0"/>
                          </a:rPr>
                          <m:t>ℛ</m:t>
                        </m:r>
                        <m:r>
                          <a:rPr lang="en-US" sz="2000" i="1">
                            <a:latin typeface="Cambria Math" charset="0"/>
                          </a:rPr>
                          <m:t>,</m:t>
                        </m:r>
                        <m:r>
                          <a:rPr lang="en-US" sz="2000" i="1">
                            <a:latin typeface="Cambria Math" charset="0"/>
                          </a:rPr>
                          <m:t>𝑣</m:t>
                        </m:r>
                      </m:e>
                    </m:d>
                  </m:oMath>
                </a14:m>
                <a:r>
                  <a:rPr lang="en-US" sz="2000" dirty="0" smtClean="0"/>
                  <a:t> and consider a price </a:t>
                </a:r>
                <a14:m>
                  <m:oMath xmlns:m="http://schemas.openxmlformats.org/officeDocument/2006/math">
                    <m:sSup>
                      <m:sSupPr>
                        <m:ctrlPr>
                          <a:rPr lang="en-US" sz="2000" b="0" i="1" smtClean="0">
                            <a:latin typeface="Cambria Math" charset="0"/>
                          </a:rPr>
                        </m:ctrlPr>
                      </m:sSupPr>
                      <m:e>
                        <m:r>
                          <a:rPr lang="en-US" sz="2000" i="1">
                            <a:latin typeface="Cambria Math" charset="0"/>
                          </a:rPr>
                          <m:t>𝑝</m:t>
                        </m:r>
                      </m:e>
                      <m:sup>
                        <m:r>
                          <a:rPr lang="en-US" sz="2000" b="0" i="1" smtClean="0">
                            <a:latin typeface="Cambria Math" charset="0"/>
                          </a:rPr>
                          <m:t>′</m:t>
                        </m:r>
                      </m:sup>
                    </m:sSup>
                    <m:d>
                      <m:dPr>
                        <m:ctrlPr>
                          <a:rPr lang="en-US" sz="2000" b="0" i="1" smtClean="0">
                            <a:latin typeface="Cambria Math" charset="0"/>
                          </a:rPr>
                        </m:ctrlPr>
                      </m:dPr>
                      <m:e>
                        <m:r>
                          <a:rPr lang="en-US" sz="2000" i="1">
                            <a:latin typeface="Cambria Math" charset="0"/>
                          </a:rPr>
                          <m:t>𝑛</m:t>
                        </m:r>
                      </m:e>
                    </m:d>
                    <m:r>
                      <a:rPr lang="en-US" sz="2000" b="0" i="1" smtClean="0">
                        <a:latin typeface="Cambria Math" charset="0"/>
                      </a:rPr>
                      <m:t>&gt;</m:t>
                    </m:r>
                    <m:r>
                      <a:rPr lang="en-US" sz="2000" b="0" i="1" smtClean="0">
                        <a:latin typeface="Cambria Math" charset="0"/>
                      </a:rPr>
                      <m:t>𝑝</m:t>
                    </m:r>
                    <m:r>
                      <a:rPr lang="en-US" sz="2000" b="0" i="1" smtClean="0">
                        <a:latin typeface="Cambria Math" charset="0"/>
                      </a:rPr>
                      <m:t>(</m:t>
                    </m:r>
                    <m:r>
                      <a:rPr lang="en-US" sz="2000" b="0" i="1" smtClean="0">
                        <a:latin typeface="Cambria Math" charset="0"/>
                      </a:rPr>
                      <m:t>𝑛</m:t>
                    </m:r>
                    <m:r>
                      <a:rPr lang="en-US" sz="2000" b="0" i="1" smtClean="0">
                        <a:latin typeface="Cambria Math" charset="0"/>
                      </a:rPr>
                      <m:t>)</m:t>
                    </m:r>
                  </m:oMath>
                </a14:m>
                <a:r>
                  <a:rPr lang="en-US" sz="2000" dirty="0" smtClean="0"/>
                  <a:t> such that </a:t>
                </a:r>
                <a14:m>
                  <m:oMath xmlns:m="http://schemas.openxmlformats.org/officeDocument/2006/math">
                    <m:r>
                      <a:rPr lang="en-US" sz="2000" i="1">
                        <a:latin typeface="Cambria Math" charset="0"/>
                      </a:rPr>
                      <m:t>𝑛</m:t>
                    </m:r>
                    <m:r>
                      <a:rPr lang="en-US" sz="2000" b="0" i="1" smtClean="0">
                        <a:latin typeface="Cambria Math" charset="0"/>
                      </a:rPr>
                      <m:t>∉</m:t>
                    </m:r>
                    <m:sSup>
                      <m:sSupPr>
                        <m:ctrlPr>
                          <a:rPr lang="en-US" sz="2000" i="1">
                            <a:latin typeface="Cambria Math" charset="0"/>
                          </a:rPr>
                        </m:ctrlPr>
                      </m:sSupPr>
                      <m:e>
                        <m:r>
                          <a:rPr lang="en-US" sz="2000" i="1">
                            <a:latin typeface="Cambria Math" charset="0"/>
                          </a:rPr>
                          <m:t>𝑑</m:t>
                        </m:r>
                      </m:e>
                      <m:sup>
                        <m:r>
                          <a:rPr lang="en-US" sz="2000" i="1">
                            <a:latin typeface="Cambria Math" charset="0"/>
                          </a:rPr>
                          <m:t>∗</m:t>
                        </m:r>
                      </m:sup>
                    </m:sSup>
                    <m:d>
                      <m:dPr>
                        <m:ctrlPr>
                          <a:rPr lang="en-US" sz="2000" i="1">
                            <a:latin typeface="Cambria Math" charset="0"/>
                          </a:rPr>
                        </m:ctrlPr>
                      </m:dPr>
                      <m:e>
                        <m:r>
                          <a:rPr lang="en-US" sz="2000" b="0" i="1" smtClean="0">
                            <a:latin typeface="Cambria Math" charset="0"/>
                          </a:rPr>
                          <m:t>𝑝</m:t>
                        </m:r>
                        <m:r>
                          <a:rPr lang="en-US" sz="2000" b="0" i="1" smtClean="0">
                            <a:latin typeface="Cambria Math" charset="0"/>
                          </a:rPr>
                          <m:t>\</m:t>
                        </m:r>
                        <m:r>
                          <a:rPr lang="en-US" sz="2000" b="0" i="1" smtClean="0">
                            <a:latin typeface="Cambria Math" charset="0"/>
                          </a:rPr>
                          <m:t>𝑝</m:t>
                        </m:r>
                        <m:r>
                          <a:rPr lang="en-US" sz="2000" b="0" i="1" smtClean="0">
                            <a:latin typeface="Cambria Math" charset="0"/>
                          </a:rPr>
                          <m:t>′(</m:t>
                        </m:r>
                        <m:r>
                          <a:rPr lang="en-US" sz="2000" b="0" i="1" smtClean="0">
                            <a:latin typeface="Cambria Math" charset="0"/>
                          </a:rPr>
                          <m:t>𝑛</m:t>
                        </m:r>
                        <m:r>
                          <a:rPr lang="en-US" sz="2000" b="0" i="1" smtClean="0">
                            <a:latin typeface="Cambria Math" charset="0"/>
                          </a:rPr>
                          <m:t>)|</m:t>
                        </m:r>
                        <m:r>
                          <a:rPr lang="en-US" sz="2000" i="1">
                            <a:latin typeface="Cambria Math" charset="0"/>
                          </a:rPr>
                          <m:t>ℛ</m:t>
                        </m:r>
                        <m:r>
                          <a:rPr lang="en-US" sz="2000" i="1">
                            <a:latin typeface="Cambria Math" charset="0"/>
                          </a:rPr>
                          <m:t>,</m:t>
                        </m:r>
                        <m:r>
                          <a:rPr lang="en-US" sz="2000" i="1">
                            <a:latin typeface="Cambria Math" charset="0"/>
                          </a:rPr>
                          <m:t>𝑣</m:t>
                        </m:r>
                      </m:e>
                    </m:d>
                  </m:oMath>
                </a14:m>
                <a:r>
                  <a:rPr lang="en-US" sz="2000" dirty="0" smtClean="0"/>
                  <a:t>. Let </a:t>
                </a:r>
                <a14:m>
                  <m:oMath xmlns:m="http://schemas.openxmlformats.org/officeDocument/2006/math">
                    <m:sSup>
                      <m:sSupPr>
                        <m:ctrlPr>
                          <a:rPr lang="en-US" sz="2000" b="0" i="1" smtClean="0">
                            <a:latin typeface="Cambria Math" charset="0"/>
                          </a:rPr>
                        </m:ctrlPr>
                      </m:sSupPr>
                      <m:e>
                        <m:r>
                          <a:rPr lang="en-US" sz="2000" i="1">
                            <a:latin typeface="Cambria Math" charset="0"/>
                          </a:rPr>
                          <m:t>𝑛</m:t>
                        </m:r>
                      </m:e>
                      <m:sup>
                        <m:r>
                          <a:rPr lang="en-US" sz="2000" b="0" i="1" smtClean="0">
                            <a:latin typeface="Cambria Math" charset="0"/>
                          </a:rPr>
                          <m:t>′</m:t>
                        </m:r>
                      </m:sup>
                    </m:sSup>
                    <m:r>
                      <a:rPr lang="en-US" sz="2000" b="0" i="1" smtClean="0">
                        <a:latin typeface="Cambria Math" charset="0"/>
                      </a:rPr>
                      <m:t>∉</m:t>
                    </m:r>
                    <m:sSup>
                      <m:sSupPr>
                        <m:ctrlPr>
                          <a:rPr lang="en-US" sz="2000" i="1">
                            <a:latin typeface="Cambria Math" charset="0"/>
                          </a:rPr>
                        </m:ctrlPr>
                      </m:sSupPr>
                      <m:e>
                        <m:r>
                          <a:rPr lang="en-US" sz="2000" i="1">
                            <a:latin typeface="Cambria Math" charset="0"/>
                          </a:rPr>
                          <m:t>𝑑</m:t>
                        </m:r>
                      </m:e>
                      <m:sup>
                        <m:r>
                          <a:rPr lang="en-US" sz="2000" i="1">
                            <a:latin typeface="Cambria Math" charset="0"/>
                          </a:rPr>
                          <m:t>∗</m:t>
                        </m:r>
                      </m:sup>
                    </m:sSup>
                    <m:d>
                      <m:dPr>
                        <m:ctrlPr>
                          <a:rPr lang="en-US" sz="2000" i="1">
                            <a:latin typeface="Cambria Math" charset="0"/>
                          </a:rPr>
                        </m:ctrlPr>
                      </m:dPr>
                      <m:e>
                        <m:r>
                          <a:rPr lang="en-US" sz="2000" i="1">
                            <a:latin typeface="Cambria Math" charset="0"/>
                          </a:rPr>
                          <m:t>𝑝</m:t>
                        </m:r>
                        <m:r>
                          <a:rPr lang="en-US" sz="2000" i="1">
                            <a:latin typeface="Cambria Math" charset="0"/>
                          </a:rPr>
                          <m:t>|</m:t>
                        </m:r>
                        <m:r>
                          <a:rPr lang="en-US" sz="2000" i="1">
                            <a:latin typeface="Cambria Math" charset="0"/>
                          </a:rPr>
                          <m:t>ℛ</m:t>
                        </m:r>
                        <m:r>
                          <a:rPr lang="en-US" sz="2000" i="1">
                            <a:latin typeface="Cambria Math" charset="0"/>
                          </a:rPr>
                          <m:t>,</m:t>
                        </m:r>
                        <m:r>
                          <a:rPr lang="en-US" sz="2000" i="1">
                            <a:latin typeface="Cambria Math" charset="0"/>
                          </a:rPr>
                          <m:t>𝑣</m:t>
                        </m:r>
                      </m:e>
                    </m:d>
                  </m:oMath>
                </a14:m>
                <a:r>
                  <a:rPr lang="en-US" sz="2000" dirty="0" smtClean="0"/>
                  <a:t> be the first new item chosen instead during the greedy algorithm with prices </a:t>
                </a:r>
                <a14:m>
                  <m:oMath xmlns:m="http://schemas.openxmlformats.org/officeDocument/2006/math">
                    <m:r>
                      <a:rPr lang="en-US" sz="2000" i="1">
                        <a:latin typeface="Cambria Math" charset="0"/>
                      </a:rPr>
                      <m:t>𝑝</m:t>
                    </m:r>
                    <m:r>
                      <a:rPr lang="en-US" sz="2000" i="1">
                        <a:latin typeface="Cambria Math" charset="0"/>
                      </a:rPr>
                      <m:t>\</m:t>
                    </m:r>
                    <m:r>
                      <a:rPr lang="en-US" sz="2000" i="1">
                        <a:latin typeface="Cambria Math" charset="0"/>
                      </a:rPr>
                      <m:t>𝑝</m:t>
                    </m:r>
                    <m:r>
                      <a:rPr lang="en-US" sz="2000" i="1">
                        <a:latin typeface="Cambria Math" charset="0"/>
                      </a:rPr>
                      <m:t>′(</m:t>
                    </m:r>
                    <m:r>
                      <a:rPr lang="en-US" sz="2000" i="1">
                        <a:latin typeface="Cambria Math" charset="0"/>
                      </a:rPr>
                      <m:t>𝑛</m:t>
                    </m:r>
                    <m:r>
                      <a:rPr lang="en-US" sz="2000" i="1">
                        <a:latin typeface="Cambria Math" charset="0"/>
                      </a:rPr>
                      <m:t>)</m:t>
                    </m:r>
                  </m:oMath>
                </a14:m>
                <a:r>
                  <a:rPr lang="en-US" sz="2000" dirty="0" smtClean="0"/>
                  <a:t>. Let the state of the greedy algorithm when it is chosen be </a:t>
                </a:r>
                <a14:m>
                  <m:oMath xmlns:m="http://schemas.openxmlformats.org/officeDocument/2006/math">
                    <m:r>
                      <a:rPr lang="en-US" sz="2000" b="0" i="1" smtClean="0">
                        <a:latin typeface="Cambria Math" charset="0"/>
                      </a:rPr>
                      <m:t>𝑆</m:t>
                    </m:r>
                    <m:r>
                      <a:rPr lang="en-US" sz="2000" b="0" i="1" smtClean="0">
                        <a:latin typeface="Cambria Math" charset="0"/>
                      </a:rPr>
                      <m:t>′</m:t>
                    </m:r>
                  </m:oMath>
                </a14:m>
                <a:r>
                  <a:rPr lang="en-US" sz="2000" i="1" dirty="0" smtClean="0"/>
                  <a:t> </a:t>
                </a:r>
                <a:r>
                  <a:rPr lang="en-US" sz="2000" dirty="0" smtClean="0"/>
                  <a:t>and let </a:t>
                </a:r>
                <a14:m>
                  <m:oMath xmlns:m="http://schemas.openxmlformats.org/officeDocument/2006/math">
                    <m:r>
                      <a:rPr lang="en-US" sz="2000" b="0" i="1" smtClean="0">
                        <a:latin typeface="Cambria Math" charset="0"/>
                      </a:rPr>
                      <m:t>𝑆</m:t>
                    </m:r>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𝑆</m:t>
                        </m:r>
                      </m:e>
                      <m:sup>
                        <m:r>
                          <a:rPr lang="en-US" sz="2000" b="0" i="1" smtClean="0">
                            <a:latin typeface="Cambria Math" charset="0"/>
                          </a:rPr>
                          <m:t>′</m:t>
                        </m:r>
                      </m:sup>
                    </m:sSup>
                    <m:r>
                      <a:rPr lang="en-US" sz="2000" b="0" i="1" smtClean="0">
                        <a:latin typeface="Cambria Math" charset="0"/>
                      </a:rPr>
                      <m:t>∪</m:t>
                    </m:r>
                    <m:d>
                      <m:dPr>
                        <m:begChr m:val="{"/>
                        <m:endChr m:val="}"/>
                        <m:ctrlPr>
                          <a:rPr lang="en-US" sz="2000" b="0" i="1" smtClean="0">
                            <a:latin typeface="Cambria Math" charset="0"/>
                          </a:rPr>
                        </m:ctrlPr>
                      </m:dPr>
                      <m:e>
                        <m:r>
                          <a:rPr lang="en-US" sz="2000" b="0" i="1" smtClean="0">
                            <a:latin typeface="Cambria Math" charset="0"/>
                          </a:rPr>
                          <m:t>𝑛</m:t>
                        </m:r>
                      </m:e>
                    </m:d>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𝑛</m:t>
                        </m:r>
                      </m:e>
                      <m:sup>
                        <m:r>
                          <a:rPr lang="en-US" sz="2000" b="0" i="1" smtClean="0">
                            <a:latin typeface="Cambria Math" charset="0"/>
                          </a:rPr>
                          <m:t>′</m:t>
                        </m:r>
                      </m:sup>
                    </m:sSup>
                    <m:r>
                      <a:rPr lang="en-US" sz="2000" b="0" i="1" smtClean="0">
                        <a:latin typeface="Cambria Math" charset="0"/>
                      </a:rPr>
                      <m:t>}</m:t>
                    </m:r>
                  </m:oMath>
                </a14:m>
                <a:r>
                  <a:rPr lang="en-US" sz="2000" dirty="0" smtClean="0"/>
                  <a:t>. </a:t>
                </a:r>
              </a:p>
              <a:p>
                <a:r>
                  <a:rPr lang="en-US" sz="2000" dirty="0" smtClean="0"/>
                  <a:t>By the augmentation property, the the feasible next choices to augment </a:t>
                </a:r>
                <a14:m>
                  <m:oMath xmlns:m="http://schemas.openxmlformats.org/officeDocument/2006/math">
                    <m:r>
                      <a:rPr lang="en-US" sz="2000" i="1">
                        <a:latin typeface="Cambria Math" charset="0"/>
                      </a:rPr>
                      <m:t>𝑆</m:t>
                    </m:r>
                    <m:r>
                      <a:rPr lang="en-US" sz="2000" i="1">
                        <a:latin typeface="Cambria Math" charset="0"/>
                      </a:rPr>
                      <m:t>′</m:t>
                    </m:r>
                  </m:oMath>
                </a14:m>
                <a:r>
                  <a:rPr lang="en-US" sz="2000" dirty="0" smtClean="0"/>
                  <a:t> and </a:t>
                </a:r>
                <a14:m>
                  <m:oMath xmlns:m="http://schemas.openxmlformats.org/officeDocument/2006/math">
                    <m:r>
                      <a:rPr lang="en-US" sz="2000" b="0" i="1" smtClean="0">
                        <a:latin typeface="Cambria Math" charset="0"/>
                      </a:rPr>
                      <m:t>𝑆</m:t>
                    </m:r>
                  </m:oMath>
                </a14:m>
                <a:r>
                  <a:rPr lang="en-US" sz="2000" dirty="0" smtClean="0"/>
                  <a:t> are identical. Hence, </a:t>
                </a:r>
                <a14:m>
                  <m:oMath xmlns:m="http://schemas.openxmlformats.org/officeDocument/2006/math">
                    <m:r>
                      <a:rPr lang="en-US" sz="2000" b="0" i="1" smtClean="0">
                        <a:latin typeface="Cambria Math" charset="0"/>
                      </a:rPr>
                      <m:t>𝑑</m:t>
                    </m:r>
                    <m:d>
                      <m:dPr>
                        <m:ctrlPr>
                          <a:rPr lang="en-US" sz="2000" b="0" i="1" smtClean="0">
                            <a:latin typeface="Cambria Math" charset="0"/>
                          </a:rPr>
                        </m:ctrlPr>
                      </m:dPr>
                      <m:e>
                        <m:r>
                          <a:rPr lang="en-US" sz="2000" b="0" i="1" smtClean="0">
                            <a:latin typeface="Cambria Math" charset="0"/>
                          </a:rPr>
                          <m:t>𝑝</m:t>
                        </m:r>
                        <m:sSup>
                          <m:sSupPr>
                            <m:ctrlPr>
                              <a:rPr lang="en-US" sz="2000" b="0" i="1" smtClean="0">
                                <a:latin typeface="Cambria Math" charset="0"/>
                              </a:rPr>
                            </m:ctrlPr>
                          </m:sSupPr>
                          <m:e>
                            <m:r>
                              <a:rPr lang="en-US" sz="2000" b="0" i="1" smtClean="0">
                                <a:latin typeface="Cambria Math" charset="0"/>
                              </a:rPr>
                              <m:t>\</m:t>
                            </m:r>
                            <m:r>
                              <a:rPr lang="en-US" sz="2000" b="0" i="1" smtClean="0">
                                <a:latin typeface="Cambria Math" charset="0"/>
                              </a:rPr>
                              <m:t>𝑝</m:t>
                            </m:r>
                          </m:e>
                          <m:sup>
                            <m:r>
                              <a:rPr lang="en-US" sz="2000" b="0" i="1" smtClean="0">
                                <a:latin typeface="Cambria Math" charset="0"/>
                              </a:rPr>
                              <m:t>′</m:t>
                            </m:r>
                          </m:sup>
                        </m:sSup>
                        <m:d>
                          <m:dPr>
                            <m:ctrlPr>
                              <a:rPr lang="en-US" sz="2000" b="0" i="1" smtClean="0">
                                <a:latin typeface="Cambria Math" charset="0"/>
                              </a:rPr>
                            </m:ctrlPr>
                          </m:dPr>
                          <m:e>
                            <m:r>
                              <a:rPr lang="en-US" sz="2000" b="0" i="1" smtClean="0">
                                <a:latin typeface="Cambria Math" charset="0"/>
                              </a:rPr>
                              <m:t>𝑛</m:t>
                            </m:r>
                          </m:e>
                        </m:d>
                      </m:e>
                      <m:e>
                        <m:r>
                          <a:rPr lang="en-US" sz="2000" b="0" i="1" smtClean="0">
                            <a:latin typeface="Cambria Math" charset="0"/>
                          </a:rPr>
                          <m:t>ℛ</m:t>
                        </m:r>
                        <m:r>
                          <a:rPr lang="en-US" sz="2000" b="0" i="1" smtClean="0">
                            <a:latin typeface="Cambria Math" charset="0"/>
                          </a:rPr>
                          <m:t>,</m:t>
                        </m:r>
                        <m:r>
                          <a:rPr lang="en-US" sz="2000" b="0" i="1" smtClean="0">
                            <a:latin typeface="Cambria Math" charset="0"/>
                          </a:rPr>
                          <m:t>𝑣</m:t>
                        </m:r>
                      </m:e>
                    </m:d>
                    <m:r>
                      <a:rPr lang="en-US" sz="2000" b="0" i="1" smtClean="0">
                        <a:latin typeface="Cambria Math" charset="0"/>
                      </a:rPr>
                      <m:t>=</m:t>
                    </m:r>
                    <m:d>
                      <m:dPr>
                        <m:ctrlPr>
                          <a:rPr lang="en-US" sz="2000" b="0" i="1" smtClean="0">
                            <a:latin typeface="Cambria Math" charset="0"/>
                          </a:rPr>
                        </m:ctrlPr>
                      </m:dPr>
                      <m:e>
                        <m:r>
                          <a:rPr lang="en-US" sz="2000" b="0" i="1" smtClean="0">
                            <a:latin typeface="Cambria Math" charset="0"/>
                          </a:rPr>
                          <m:t>𝑑</m:t>
                        </m:r>
                        <m:d>
                          <m:dPr>
                            <m:ctrlPr>
                              <a:rPr lang="en-US" sz="2000" b="0" i="1" smtClean="0">
                                <a:latin typeface="Cambria Math" charset="0"/>
                              </a:rPr>
                            </m:ctrlPr>
                          </m:dPr>
                          <m:e>
                            <m:r>
                              <a:rPr lang="en-US" sz="2000" b="0" i="1" smtClean="0">
                                <a:latin typeface="Cambria Math" charset="0"/>
                              </a:rPr>
                              <m:t>𝑝</m:t>
                            </m:r>
                          </m:e>
                          <m:e>
                            <m:r>
                              <a:rPr lang="en-US" sz="2000" b="0" i="1" smtClean="0">
                                <a:latin typeface="Cambria Math" charset="0"/>
                              </a:rPr>
                              <m:t>ℛ</m:t>
                            </m:r>
                            <m:r>
                              <a:rPr lang="en-US" sz="2000" b="0" i="1" smtClean="0">
                                <a:latin typeface="Cambria Math" charset="0"/>
                              </a:rPr>
                              <m:t>,</m:t>
                            </m:r>
                            <m:r>
                              <a:rPr lang="en-US" sz="2000" b="0" i="1" smtClean="0">
                                <a:latin typeface="Cambria Math" charset="0"/>
                              </a:rPr>
                              <m:t>𝑣</m:t>
                            </m:r>
                          </m:e>
                        </m:d>
                        <m:r>
                          <a:rPr lang="en-US" sz="2000" b="0" i="1" smtClean="0">
                            <a:latin typeface="Cambria Math" charset="0"/>
                          </a:rPr>
                          <m:t>−</m:t>
                        </m:r>
                        <m:d>
                          <m:dPr>
                            <m:begChr m:val="{"/>
                            <m:endChr m:val="}"/>
                            <m:ctrlPr>
                              <a:rPr lang="en-US" sz="2000" b="0" i="1" smtClean="0">
                                <a:latin typeface="Cambria Math" charset="0"/>
                              </a:rPr>
                            </m:ctrlPr>
                          </m:dPr>
                          <m:e>
                            <m:r>
                              <a:rPr lang="en-US" sz="2000" b="0" i="1" smtClean="0">
                                <a:latin typeface="Cambria Math" charset="0"/>
                              </a:rPr>
                              <m:t>𝑛</m:t>
                            </m:r>
                          </m:e>
                        </m:d>
                      </m:e>
                    </m:d>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𝑛</m:t>
                        </m:r>
                      </m:e>
                      <m:sup>
                        <m:r>
                          <a:rPr lang="en-US" sz="2000" b="0" i="1" smtClean="0">
                            <a:latin typeface="Cambria Math" charset="0"/>
                          </a:rPr>
                          <m:t>′</m:t>
                        </m:r>
                      </m:sup>
                    </m:sSup>
                    <m:r>
                      <a:rPr lang="en-US" sz="2000" b="0" i="1" smtClean="0">
                        <a:latin typeface="Cambria Math" charset="0"/>
                      </a:rPr>
                      <m:t>}</m:t>
                    </m:r>
                  </m:oMath>
                </a14:m>
                <a:r>
                  <a:rPr lang="en-US" sz="2000" i="1" dirty="0" smtClean="0">
                    <a:latin typeface="Cambria Math" charset="0"/>
                  </a:rPr>
                  <a:t>, </a:t>
                </a:r>
                <a:r>
                  <a:rPr lang="en-US" sz="2000" dirty="0" smtClean="0">
                    <a:latin typeface="Cambria Math" charset="0"/>
                  </a:rPr>
                  <a:t>as required.</a:t>
                </a:r>
                <a:r>
                  <a:rPr lang="en-US" sz="2000" i="1" dirty="0" smtClean="0">
                    <a:latin typeface="Cambria Math" charset="0"/>
                  </a:rPr>
                  <a:t> </a:t>
                </a:r>
              </a:p>
              <a:p>
                <a:endParaRPr lang="en-US" sz="2000" i="1" dirty="0" smtClean="0">
                  <a:latin typeface="Cambria Math" charset="0"/>
                </a:endParaRPr>
              </a:p>
              <a:p>
                <a:r>
                  <a:rPr lang="en-US" sz="2000" dirty="0" smtClean="0"/>
                  <a:t>Conversely, if </a:t>
                </a:r>
                <a14:m>
                  <m:oMath xmlns:m="http://schemas.openxmlformats.org/officeDocument/2006/math">
                    <m:r>
                      <a:rPr lang="en-US" sz="2000" i="1">
                        <a:latin typeface="Cambria Math" charset="0"/>
                      </a:rPr>
                      <m:t>ℛ</m:t>
                    </m:r>
                    <m:r>
                      <a:rPr lang="en-US" sz="2000" i="1">
                        <a:latin typeface="Cambria Math" charset="0"/>
                      </a:rPr>
                      <m:t> </m:t>
                    </m:r>
                  </m:oMath>
                </a14:m>
                <a:r>
                  <a:rPr lang="en-US" sz="2000" dirty="0" smtClean="0"/>
                  <a:t>is not a matroid, then</a:t>
                </a:r>
                <a:r>
                  <a:rPr lang="is-I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7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48</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777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Necessity of Matroids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b="1" dirty="0" smtClean="0">
                    <a:solidFill>
                      <a:schemeClr val="tx1">
                        <a:lumMod val="90000"/>
                        <a:lumOff val="10000"/>
                      </a:schemeClr>
                    </a:solidFill>
                  </a:rPr>
                  <a:t>Theorem. </a:t>
                </a:r>
                <a:r>
                  <a:rPr lang="en-US" sz="2000" dirty="0">
                    <a:solidFill>
                      <a:schemeClr val="tx1">
                        <a:lumMod val="90000"/>
                        <a:lumOff val="10000"/>
                      </a:schemeClr>
                    </a:solidFill>
                  </a:rPr>
                  <a:t>If </a:t>
                </a:r>
                <a14:m>
                  <m:oMath xmlns:m="http://schemas.openxmlformats.org/officeDocument/2006/math">
                    <m:r>
                      <a:rPr lang="en-US" sz="2000" i="1">
                        <a:solidFill>
                          <a:schemeClr val="tx1">
                            <a:lumMod val="90000"/>
                            <a:lumOff val="10000"/>
                          </a:schemeClr>
                        </a:solidFill>
                        <a:latin typeface="Cambria Math" charset="0"/>
                      </a:rPr>
                      <m:t>ℛ</m:t>
                    </m:r>
                  </m:oMath>
                </a14:m>
                <a:r>
                  <a:rPr lang="en-US" sz="2000" b="1" dirty="0">
                    <a:solidFill>
                      <a:schemeClr val="tx1">
                        <a:lumMod val="90000"/>
                        <a:lumOff val="10000"/>
                      </a:schemeClr>
                    </a:solidFill>
                  </a:rPr>
                  <a:t> </a:t>
                </a:r>
                <a:r>
                  <a:rPr lang="en-US" sz="2000" dirty="0" smtClean="0">
                    <a:solidFill>
                      <a:schemeClr val="tx1">
                        <a:lumMod val="90000"/>
                        <a:lumOff val="10000"/>
                      </a:schemeClr>
                    </a:solidFill>
                  </a:rPr>
                  <a:t>is a non-empty family that satisfies free disposal but not the augmentation property, then there is some vector of values </a:t>
                </a:r>
                <a14:m>
                  <m:oMath xmlns:m="http://schemas.openxmlformats.org/officeDocument/2006/math">
                    <m:r>
                      <a:rPr lang="en-US" sz="2000" b="0" i="1" smtClean="0">
                        <a:solidFill>
                          <a:schemeClr val="tx1">
                            <a:lumMod val="90000"/>
                            <a:lumOff val="10000"/>
                          </a:schemeClr>
                        </a:solidFill>
                        <a:latin typeface="Cambria Math" charset="0"/>
                      </a:rPr>
                      <m:t>𝑣</m:t>
                    </m:r>
                  </m:oMath>
                </a14:m>
                <a:r>
                  <a:rPr lang="en-US" sz="2000" dirty="0" smtClean="0">
                    <a:solidFill>
                      <a:schemeClr val="tx1">
                        <a:lumMod val="90000"/>
                        <a:lumOff val="10000"/>
                      </a:schemeClr>
                    </a:solidFill>
                  </a:rPr>
                  <a:t> such that (the greedy algorithm “fails”) </a:t>
                </a:r>
                <a14:m>
                  <m:oMath xmlns:m="http://schemas.openxmlformats.org/officeDocument/2006/math">
                    <m:sSub>
                      <m:sSubPr>
                        <m:ctrlPr>
                          <a:rPr lang="en-US" sz="2000" i="1">
                            <a:solidFill>
                              <a:schemeClr val="tx1">
                                <a:lumMod val="90000"/>
                                <a:lumOff val="10000"/>
                              </a:schemeClr>
                            </a:solidFill>
                            <a:latin typeface="Cambria Math" charset="0"/>
                          </a:rPr>
                        </m:ctrlPr>
                      </m:sSubPr>
                      <m:e>
                        <m:r>
                          <a:rPr lang="en-US" sz="2000" i="1">
                            <a:solidFill>
                              <a:schemeClr val="tx1">
                                <a:lumMod val="90000"/>
                                <a:lumOff val="10000"/>
                              </a:schemeClr>
                            </a:solidFill>
                            <a:latin typeface="Cambria Math" charset="0"/>
                          </a:rPr>
                          <m:t>𝑆</m:t>
                        </m:r>
                      </m:e>
                      <m:sub>
                        <m:r>
                          <a:rPr lang="en-US" sz="2000" i="1">
                            <a:solidFill>
                              <a:schemeClr val="tx1">
                                <a:lumMod val="90000"/>
                                <a:lumOff val="10000"/>
                              </a:schemeClr>
                            </a:solidFill>
                            <a:latin typeface="Cambria Math" charset="0"/>
                          </a:rPr>
                          <m:t>𝑁</m:t>
                        </m:r>
                      </m:sub>
                    </m:sSub>
                    <m:r>
                      <a:rPr lang="en-US" sz="2000" b="0" i="1" smtClean="0">
                        <a:solidFill>
                          <a:schemeClr val="tx1">
                            <a:lumMod val="90000"/>
                            <a:lumOff val="10000"/>
                          </a:schemeClr>
                        </a:solidFill>
                        <a:latin typeface="Cambria Math" charset="0"/>
                      </a:rPr>
                      <m:t>∉</m:t>
                    </m:r>
                    <m:func>
                      <m:funcPr>
                        <m:ctrlPr>
                          <a:rPr lang="en-US" sz="2000" i="1">
                            <a:solidFill>
                              <a:schemeClr val="tx1">
                                <a:lumMod val="90000"/>
                                <a:lumOff val="10000"/>
                              </a:schemeClr>
                            </a:solidFill>
                            <a:latin typeface="Cambria Math" charset="0"/>
                          </a:rPr>
                        </m:ctrlPr>
                      </m:funcPr>
                      <m:fName>
                        <m:limLow>
                          <m:limLowPr>
                            <m:ctrlPr>
                              <a:rPr lang="en-US" sz="2000" i="1">
                                <a:solidFill>
                                  <a:schemeClr val="tx1">
                                    <a:lumMod val="90000"/>
                                    <a:lumOff val="10000"/>
                                  </a:schemeClr>
                                </a:solidFill>
                                <a:latin typeface="Cambria Math" charset="0"/>
                              </a:rPr>
                            </m:ctrlPr>
                          </m:limLowPr>
                          <m:e>
                            <m:r>
                              <m:rPr>
                                <m:sty m:val="p"/>
                              </m:rPr>
                              <a:rPr lang="en-US" sz="2000">
                                <a:solidFill>
                                  <a:schemeClr val="tx1">
                                    <a:lumMod val="90000"/>
                                    <a:lumOff val="10000"/>
                                  </a:schemeClr>
                                </a:solidFill>
                                <a:latin typeface="Cambria Math" charset="0"/>
                              </a:rPr>
                              <m:t>argmax</m:t>
                            </m:r>
                          </m:e>
                          <m:lim>
                            <m:r>
                              <a:rPr lang="en-US" sz="2000" i="1">
                                <a:solidFill>
                                  <a:schemeClr val="tx1">
                                    <a:lumMod val="90000"/>
                                    <a:lumOff val="10000"/>
                                  </a:schemeClr>
                                </a:solidFill>
                                <a:latin typeface="Cambria Math" charset="0"/>
                              </a:rPr>
                              <m:t>𝑆</m:t>
                            </m:r>
                            <m:r>
                              <a:rPr lang="en-US" sz="2000" i="1">
                                <a:solidFill>
                                  <a:schemeClr val="tx1">
                                    <a:lumMod val="90000"/>
                                    <a:lumOff val="10000"/>
                                  </a:schemeClr>
                                </a:solidFill>
                                <a:latin typeface="Cambria Math" charset="0"/>
                              </a:rPr>
                              <m:t>∈</m:t>
                            </m:r>
                            <m:r>
                              <a:rPr lang="en-US" sz="2000" i="1">
                                <a:solidFill>
                                  <a:schemeClr val="tx1">
                                    <a:lumMod val="90000"/>
                                    <a:lumOff val="10000"/>
                                  </a:schemeClr>
                                </a:solidFill>
                                <a:latin typeface="Cambria Math" charset="0"/>
                              </a:rPr>
                              <m:t>ℛ</m:t>
                            </m:r>
                          </m:lim>
                        </m:limLow>
                      </m:fName>
                      <m:e>
                        <m:nary>
                          <m:naryPr>
                            <m:chr m:val="∑"/>
                            <m:limLoc m:val="subSup"/>
                            <m:supHide m:val="on"/>
                            <m:ctrlPr>
                              <a:rPr lang="en-US" sz="2000" i="1">
                                <a:solidFill>
                                  <a:schemeClr val="tx1">
                                    <a:lumMod val="90000"/>
                                    <a:lumOff val="10000"/>
                                  </a:schemeClr>
                                </a:solidFill>
                                <a:latin typeface="Cambria Math" charset="0"/>
                              </a:rPr>
                            </m:ctrlPr>
                          </m:naryPr>
                          <m:sub>
                            <m:r>
                              <m:rPr>
                                <m:brk m:alnAt="9"/>
                              </m:rPr>
                              <a:rPr lang="en-US" sz="2000" i="1">
                                <a:solidFill>
                                  <a:schemeClr val="tx1">
                                    <a:lumMod val="90000"/>
                                    <a:lumOff val="10000"/>
                                  </a:schemeClr>
                                </a:solidFill>
                                <a:latin typeface="Cambria Math" charset="0"/>
                              </a:rPr>
                              <m:t>𝑛</m:t>
                            </m:r>
                            <m:r>
                              <a:rPr lang="en-US" sz="2000" i="1">
                                <a:solidFill>
                                  <a:schemeClr val="tx1">
                                    <a:lumMod val="90000"/>
                                    <a:lumOff val="10000"/>
                                  </a:schemeClr>
                                </a:solidFill>
                                <a:latin typeface="Cambria Math" charset="0"/>
                              </a:rPr>
                              <m:t>∈</m:t>
                            </m:r>
                            <m:r>
                              <a:rPr lang="en-US" sz="2000" i="1">
                                <a:solidFill>
                                  <a:schemeClr val="tx1">
                                    <a:lumMod val="90000"/>
                                    <a:lumOff val="10000"/>
                                  </a:schemeClr>
                                </a:solidFill>
                                <a:latin typeface="Cambria Math" charset="0"/>
                              </a:rPr>
                              <m:t>𝑆</m:t>
                            </m:r>
                          </m:sub>
                          <m:sup/>
                          <m:e>
                            <m:sSub>
                              <m:sSubPr>
                                <m:ctrlPr>
                                  <a:rPr lang="en-US" sz="2000" i="1">
                                    <a:solidFill>
                                      <a:schemeClr val="tx1">
                                        <a:lumMod val="90000"/>
                                        <a:lumOff val="10000"/>
                                      </a:schemeClr>
                                    </a:solidFill>
                                    <a:latin typeface="Cambria Math" charset="0"/>
                                  </a:rPr>
                                </m:ctrlPr>
                              </m:sSubPr>
                              <m:e>
                                <m:r>
                                  <a:rPr lang="en-US" sz="2000" i="1">
                                    <a:solidFill>
                                      <a:schemeClr val="tx1">
                                        <a:lumMod val="90000"/>
                                        <a:lumOff val="10000"/>
                                      </a:schemeClr>
                                    </a:solidFill>
                                    <a:latin typeface="Cambria Math" charset="0"/>
                                  </a:rPr>
                                  <m:t>𝑣</m:t>
                                </m:r>
                              </m:e>
                              <m:sub>
                                <m:r>
                                  <a:rPr lang="en-US" sz="2000" i="1">
                                    <a:solidFill>
                                      <a:schemeClr val="tx1">
                                        <a:lumMod val="90000"/>
                                        <a:lumOff val="10000"/>
                                      </a:schemeClr>
                                    </a:solidFill>
                                    <a:latin typeface="Cambria Math" charset="0"/>
                                  </a:rPr>
                                  <m:t>𝑛</m:t>
                                </m:r>
                              </m:sub>
                            </m:sSub>
                          </m:e>
                        </m:nary>
                      </m:e>
                    </m:func>
                  </m:oMath>
                </a14:m>
                <a:r>
                  <a:rPr lang="en-US" sz="2000" dirty="0" smtClean="0"/>
                  <a:t>.</a:t>
                </a:r>
              </a:p>
              <a:p>
                <a:pPr lvl="2"/>
                <a:endParaRPr lang="en-US" sz="1600" b="1" dirty="0" smtClean="0"/>
              </a:p>
              <a:p>
                <a:r>
                  <a:rPr lang="en-US" sz="2000" b="1" dirty="0" smtClean="0">
                    <a:solidFill>
                      <a:schemeClr val="bg1">
                        <a:lumMod val="85000"/>
                      </a:schemeClr>
                    </a:solidFill>
                  </a:rPr>
                  <a:t>Proof</a:t>
                </a:r>
                <a:r>
                  <a:rPr lang="en-US" sz="2000" dirty="0" smtClean="0">
                    <a:solidFill>
                      <a:schemeClr val="bg1">
                        <a:lumMod val="85000"/>
                      </a:schemeClr>
                    </a:solidFill>
                  </a:rPr>
                  <a:t>. </a:t>
                </a:r>
                <a14:m>
                  <m:oMath xmlns:m="http://schemas.openxmlformats.org/officeDocument/2006/math">
                    <m:r>
                      <a:rPr lang="en-US" sz="2000" i="1">
                        <a:solidFill>
                          <a:schemeClr val="bg1">
                            <a:lumMod val="85000"/>
                          </a:schemeClr>
                        </a:solidFill>
                        <a:latin typeface="Cambria Math" charset="0"/>
                      </a:rPr>
                      <m:t>ℛ</m:t>
                    </m:r>
                  </m:oMath>
                </a14:m>
                <a:r>
                  <a:rPr lang="en-US" sz="2000" dirty="0" smtClean="0">
                    <a:solidFill>
                      <a:schemeClr val="bg1">
                        <a:lumMod val="85000"/>
                      </a:schemeClr>
                    </a:solidFill>
                  </a:rPr>
                  <a:t> does not have the augmentation property, so there is some </a:t>
                </a:r>
                <a14:m>
                  <m:oMath xmlns:m="http://schemas.openxmlformats.org/officeDocument/2006/math">
                    <m:r>
                      <a:rPr lang="en-US" sz="2000" b="0" i="1" smtClean="0">
                        <a:solidFill>
                          <a:schemeClr val="bg1">
                            <a:lumMod val="85000"/>
                          </a:schemeClr>
                        </a:solidFill>
                        <a:latin typeface="Cambria Math" charset="0"/>
                      </a:rPr>
                      <m:t>𝑆</m:t>
                    </m:r>
                    <m:r>
                      <a:rPr lang="en-US" sz="2000" b="0" i="1" smtClean="0">
                        <a:solidFill>
                          <a:schemeClr val="bg1">
                            <a:lumMod val="85000"/>
                          </a:schemeClr>
                        </a:solidFill>
                        <a:latin typeface="Cambria Math" charset="0"/>
                      </a:rPr>
                      <m:t>,</m:t>
                    </m:r>
                    <m:r>
                      <a:rPr lang="en-US" sz="2000" b="0" i="1" smtClean="0">
                        <a:solidFill>
                          <a:schemeClr val="bg1">
                            <a:lumMod val="85000"/>
                          </a:schemeClr>
                        </a:solidFill>
                        <a:latin typeface="Cambria Math" charset="0"/>
                      </a:rPr>
                      <m:t>𝑆</m:t>
                    </m:r>
                    <m:r>
                      <a:rPr lang="en-US" sz="2000" b="0" i="1" smtClean="0">
                        <a:solidFill>
                          <a:schemeClr val="bg1">
                            <a:lumMod val="85000"/>
                          </a:schemeClr>
                        </a:solidFill>
                        <a:latin typeface="Cambria Math" charset="0"/>
                      </a:rPr>
                      <m:t>′∈</m:t>
                    </m:r>
                    <m:r>
                      <a:rPr lang="en-US" sz="2000" b="0" i="1" smtClean="0">
                        <a:solidFill>
                          <a:schemeClr val="bg1">
                            <a:lumMod val="85000"/>
                          </a:schemeClr>
                        </a:solidFill>
                        <a:latin typeface="Cambria Math" charset="0"/>
                      </a:rPr>
                      <m:t>ℛ</m:t>
                    </m:r>
                  </m:oMath>
                </a14:m>
                <a:r>
                  <a:rPr lang="en-US" sz="2000" dirty="0" smtClean="0">
                    <a:solidFill>
                      <a:schemeClr val="bg1">
                        <a:lumMod val="85000"/>
                      </a:schemeClr>
                    </a:solidFill>
                  </a:rPr>
                  <a:t> such that </a:t>
                </a:r>
                <a14:m>
                  <m:oMath xmlns:m="http://schemas.openxmlformats.org/officeDocument/2006/math">
                    <m:d>
                      <m:dPr>
                        <m:begChr m:val="|"/>
                        <m:endChr m:val="|"/>
                        <m:ctrlPr>
                          <a:rPr lang="en-US" sz="2000" i="1">
                            <a:solidFill>
                              <a:schemeClr val="bg1">
                                <a:lumMod val="85000"/>
                              </a:schemeClr>
                            </a:solidFill>
                            <a:latin typeface="Cambria Math" charset="0"/>
                          </a:rPr>
                        </m:ctrlPr>
                      </m:dPr>
                      <m:e>
                        <m:r>
                          <a:rPr lang="en-US" sz="2000" i="1">
                            <a:solidFill>
                              <a:schemeClr val="bg1">
                                <a:lumMod val="85000"/>
                              </a:schemeClr>
                            </a:solidFill>
                            <a:latin typeface="Cambria Math" charset="0"/>
                          </a:rPr>
                          <m:t>𝑆</m:t>
                        </m:r>
                      </m:e>
                    </m:d>
                    <m:r>
                      <a:rPr lang="en-US" sz="2000" i="1">
                        <a:solidFill>
                          <a:schemeClr val="bg1">
                            <a:lumMod val="85000"/>
                          </a:schemeClr>
                        </a:solidFill>
                        <a:latin typeface="Cambria Math" charset="0"/>
                      </a:rPr>
                      <m:t>&gt;|</m:t>
                    </m:r>
                    <m:r>
                      <a:rPr lang="en-US" sz="2000" i="1">
                        <a:solidFill>
                          <a:schemeClr val="bg1">
                            <a:lumMod val="85000"/>
                          </a:schemeClr>
                        </a:solidFill>
                        <a:latin typeface="Cambria Math" charset="0"/>
                      </a:rPr>
                      <m:t>𝑆</m:t>
                    </m:r>
                    <m:r>
                      <a:rPr lang="en-US" sz="2000" i="1">
                        <a:solidFill>
                          <a:schemeClr val="bg1">
                            <a:lumMod val="85000"/>
                          </a:schemeClr>
                        </a:solidFill>
                        <a:latin typeface="Cambria Math" charset="0"/>
                      </a:rPr>
                      <m:t>′|</m:t>
                    </m:r>
                  </m:oMath>
                </a14:m>
                <a:r>
                  <a:rPr lang="en-US" sz="2000" dirty="0" smtClean="0">
                    <a:solidFill>
                      <a:schemeClr val="bg1">
                        <a:lumMod val="85000"/>
                      </a:schemeClr>
                    </a:solidFill>
                  </a:rPr>
                  <a:t> and there is no </a:t>
                </a:r>
                <a14:m>
                  <m:oMath xmlns:m="http://schemas.openxmlformats.org/officeDocument/2006/math">
                    <m:r>
                      <a:rPr lang="en-US" sz="2000" i="1">
                        <a:solidFill>
                          <a:schemeClr val="bg1">
                            <a:lumMod val="85000"/>
                          </a:schemeClr>
                        </a:solidFill>
                        <a:latin typeface="Cambria Math" charset="0"/>
                      </a:rPr>
                      <m:t>𝑛</m:t>
                    </m:r>
                    <m:r>
                      <a:rPr lang="en-US" sz="2000" i="1">
                        <a:solidFill>
                          <a:schemeClr val="bg1">
                            <a:lumMod val="85000"/>
                          </a:schemeClr>
                        </a:solidFill>
                        <a:latin typeface="Cambria Math" charset="0"/>
                      </a:rPr>
                      <m:t>∈</m:t>
                    </m:r>
                    <m:r>
                      <a:rPr lang="en-US" sz="2000" i="1">
                        <a:solidFill>
                          <a:schemeClr val="bg1">
                            <a:lumMod val="85000"/>
                          </a:schemeClr>
                        </a:solidFill>
                        <a:latin typeface="Cambria Math" charset="0"/>
                      </a:rPr>
                      <m:t>𝑆</m:t>
                    </m:r>
                    <m:r>
                      <a:rPr lang="en-US" sz="2000" i="1">
                        <a:solidFill>
                          <a:schemeClr val="bg1">
                            <a:lumMod val="85000"/>
                          </a:schemeClr>
                        </a:solidFill>
                        <a:latin typeface="Cambria Math" charset="0"/>
                      </a:rPr>
                      <m:t>−</m:t>
                    </m:r>
                    <m:r>
                      <a:rPr lang="en-US" sz="2000" i="1">
                        <a:solidFill>
                          <a:schemeClr val="bg1">
                            <a:lumMod val="85000"/>
                          </a:schemeClr>
                        </a:solidFill>
                        <a:latin typeface="Cambria Math" charset="0"/>
                      </a:rPr>
                      <m:t>𝑆</m:t>
                    </m:r>
                    <m:r>
                      <a:rPr lang="en-US" sz="2000" i="1">
                        <a:solidFill>
                          <a:schemeClr val="bg1">
                            <a:lumMod val="85000"/>
                          </a:schemeClr>
                        </a:solidFill>
                        <a:latin typeface="Cambria Math" charset="0"/>
                      </a:rPr>
                      <m:t>′</m:t>
                    </m:r>
                  </m:oMath>
                </a14:m>
                <a:r>
                  <a:rPr lang="en-US" sz="2000" dirty="0">
                    <a:solidFill>
                      <a:schemeClr val="bg1">
                        <a:lumMod val="85000"/>
                      </a:schemeClr>
                    </a:solidFill>
                  </a:rPr>
                  <a:t> such that </a:t>
                </a:r>
                <a14:m>
                  <m:oMath xmlns:m="http://schemas.openxmlformats.org/officeDocument/2006/math">
                    <m:r>
                      <a:rPr lang="en-US" sz="2000" i="1">
                        <a:solidFill>
                          <a:schemeClr val="bg1">
                            <a:lumMod val="85000"/>
                          </a:schemeClr>
                        </a:solidFill>
                        <a:latin typeface="Cambria Math" charset="0"/>
                      </a:rPr>
                      <m:t>𝑆</m:t>
                    </m:r>
                    <m:r>
                      <a:rPr lang="en-US" sz="2000" i="1">
                        <a:solidFill>
                          <a:schemeClr val="bg1">
                            <a:lumMod val="85000"/>
                          </a:schemeClr>
                        </a:solidFill>
                        <a:latin typeface="Cambria Math" charset="0"/>
                      </a:rPr>
                      <m:t>′∪</m:t>
                    </m:r>
                    <m:d>
                      <m:dPr>
                        <m:begChr m:val="{"/>
                        <m:endChr m:val="}"/>
                        <m:ctrlPr>
                          <a:rPr lang="en-US" sz="2000" i="1">
                            <a:solidFill>
                              <a:schemeClr val="bg1">
                                <a:lumMod val="85000"/>
                              </a:schemeClr>
                            </a:solidFill>
                            <a:latin typeface="Cambria Math" charset="0"/>
                          </a:rPr>
                        </m:ctrlPr>
                      </m:dPr>
                      <m:e>
                        <m:r>
                          <a:rPr lang="en-US" sz="2000" i="1">
                            <a:solidFill>
                              <a:schemeClr val="bg1">
                                <a:lumMod val="85000"/>
                              </a:schemeClr>
                            </a:solidFill>
                            <a:latin typeface="Cambria Math" charset="0"/>
                          </a:rPr>
                          <m:t>𝑛</m:t>
                        </m:r>
                      </m:e>
                    </m:d>
                    <m:r>
                      <a:rPr lang="en-US" sz="2000" i="1">
                        <a:solidFill>
                          <a:schemeClr val="bg1">
                            <a:lumMod val="85000"/>
                          </a:schemeClr>
                        </a:solidFill>
                        <a:latin typeface="Cambria Math" charset="0"/>
                      </a:rPr>
                      <m:t>∈</m:t>
                    </m:r>
                    <m:r>
                      <a:rPr lang="en-US" sz="2000" i="1">
                        <a:solidFill>
                          <a:schemeClr val="bg1">
                            <a:lumMod val="85000"/>
                          </a:schemeClr>
                        </a:solidFill>
                        <a:latin typeface="Cambria Math" charset="0"/>
                      </a:rPr>
                      <m:t>ℛ</m:t>
                    </m:r>
                  </m:oMath>
                </a14:m>
                <a:r>
                  <a:rPr lang="en-US" sz="2000" dirty="0">
                    <a:solidFill>
                      <a:schemeClr val="bg1">
                        <a:lumMod val="85000"/>
                      </a:schemeClr>
                    </a:solidFill>
                  </a:rPr>
                  <a:t>.</a:t>
                </a:r>
                <a:endParaRPr lang="is-IS" sz="2000" dirty="0" smtClean="0">
                  <a:solidFill>
                    <a:schemeClr val="bg1">
                      <a:lumMod val="85000"/>
                    </a:schemeClr>
                  </a:solidFill>
                </a:endParaRPr>
              </a:p>
              <a:p>
                <a:r>
                  <a:rPr lang="is-IS" sz="2000" dirty="0" smtClean="0">
                    <a:solidFill>
                      <a:schemeClr val="bg1">
                        <a:lumMod val="85000"/>
                      </a:schemeClr>
                    </a:solidFill>
                  </a:rPr>
                  <a:t>Let </a:t>
                </a:r>
                <a14:m>
                  <m:oMath xmlns:m="http://schemas.openxmlformats.org/officeDocument/2006/math">
                    <m:r>
                      <a:rPr lang="en-US" sz="2000" i="1">
                        <a:solidFill>
                          <a:schemeClr val="bg1">
                            <a:lumMod val="85000"/>
                          </a:schemeClr>
                        </a:solidFill>
                        <a:latin typeface="Cambria Math" charset="0"/>
                      </a:rPr>
                      <m:t>𝜖</m:t>
                    </m:r>
                    <m:r>
                      <a:rPr lang="en-US" sz="2000" b="0" i="1" smtClean="0">
                        <a:solidFill>
                          <a:schemeClr val="bg1">
                            <a:lumMod val="85000"/>
                          </a:schemeClr>
                        </a:solidFill>
                        <a:latin typeface="Cambria Math" charset="0"/>
                      </a:rPr>
                      <m:t>&gt;0</m:t>
                    </m:r>
                  </m:oMath>
                </a14:m>
                <a:r>
                  <a:rPr lang="is-IS" sz="2000" dirty="0" smtClean="0">
                    <a:solidFill>
                      <a:schemeClr val="bg1">
                        <a:lumMod val="85000"/>
                      </a:schemeClr>
                    </a:solidFill>
                  </a:rPr>
                  <a:t> be small and take: </a:t>
                </a:r>
              </a:p>
              <a:p>
                <a:pPr marL="114300" inden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85000"/>
                                </a:schemeClr>
                              </a:solidFill>
                              <a:latin typeface="Cambria Math" charset="0"/>
                            </a:rPr>
                          </m:ctrlPr>
                        </m:sSubPr>
                        <m:e>
                          <m:r>
                            <a:rPr lang="en-US" sz="2000" b="0" i="1" smtClean="0">
                              <a:solidFill>
                                <a:schemeClr val="bg1">
                                  <a:lumMod val="85000"/>
                                </a:schemeClr>
                              </a:solidFill>
                              <a:latin typeface="Cambria Math" charset="0"/>
                            </a:rPr>
                            <m:t>𝑣</m:t>
                          </m:r>
                        </m:e>
                        <m:sub>
                          <m:r>
                            <a:rPr lang="en-US" sz="2000" b="0" i="1" smtClean="0">
                              <a:solidFill>
                                <a:schemeClr val="bg1">
                                  <a:lumMod val="85000"/>
                                </a:schemeClr>
                              </a:solidFill>
                              <a:latin typeface="Cambria Math" charset="0"/>
                            </a:rPr>
                            <m:t>𝑛</m:t>
                          </m:r>
                        </m:sub>
                      </m:sSub>
                      <m:r>
                        <a:rPr lang="en-US" sz="2000" b="0" i="1" smtClean="0">
                          <a:solidFill>
                            <a:schemeClr val="bg1">
                              <a:lumMod val="85000"/>
                            </a:schemeClr>
                          </a:solidFill>
                          <a:latin typeface="Cambria Math" charset="0"/>
                        </a:rPr>
                        <m:t>=</m:t>
                      </m:r>
                      <m:d>
                        <m:dPr>
                          <m:begChr m:val="{"/>
                          <m:endChr m:val=""/>
                          <m:ctrlPr>
                            <a:rPr lang="en-US" sz="2000" b="0" i="1" smtClean="0">
                              <a:solidFill>
                                <a:schemeClr val="bg1">
                                  <a:lumMod val="85000"/>
                                </a:schemeClr>
                              </a:solidFill>
                              <a:latin typeface="Cambria Math" charset="0"/>
                            </a:rPr>
                          </m:ctrlPr>
                        </m:dPr>
                        <m:e>
                          <m:eqArr>
                            <m:eqArrPr>
                              <m:ctrlPr>
                                <a:rPr lang="en-US" sz="2000" b="0" i="1" smtClean="0">
                                  <a:solidFill>
                                    <a:schemeClr val="bg1">
                                      <a:lumMod val="85000"/>
                                    </a:schemeClr>
                                  </a:solidFill>
                                  <a:latin typeface="Cambria Math" charset="0"/>
                                </a:rPr>
                              </m:ctrlPr>
                            </m:eqArrPr>
                            <m:e>
                              <m:r>
                                <a:rPr lang="en-US" sz="2000" b="0" i="1" smtClean="0">
                                  <a:solidFill>
                                    <a:schemeClr val="bg1">
                                      <a:lumMod val="85000"/>
                                    </a:schemeClr>
                                  </a:solidFill>
                                  <a:latin typeface="Cambria Math" charset="0"/>
                                </a:rPr>
                                <m:t>1        </m:t>
                              </m:r>
                              <m:r>
                                <a:rPr lang="en-US" sz="2000" b="0" i="0" smtClean="0">
                                  <a:solidFill>
                                    <a:schemeClr val="bg1">
                                      <a:lumMod val="85000"/>
                                    </a:schemeClr>
                                  </a:solidFill>
                                  <a:latin typeface="Cambria Math" charset="0"/>
                                </a:rPr>
                                <m:t>  </m:t>
                              </m:r>
                              <m:r>
                                <m:rPr>
                                  <m:sty m:val="p"/>
                                </m:rPr>
                                <a:rPr lang="en-US" sz="2000" b="0" i="0" smtClean="0">
                                  <a:solidFill>
                                    <a:schemeClr val="bg1">
                                      <a:lumMod val="85000"/>
                                    </a:schemeClr>
                                  </a:solidFill>
                                  <a:latin typeface="Cambria Math" charset="0"/>
                                </a:rPr>
                                <m:t>if</m:t>
                              </m:r>
                              <m:r>
                                <a:rPr lang="en-US" sz="2000" b="0" i="1" smtClean="0">
                                  <a:solidFill>
                                    <a:schemeClr val="bg1">
                                      <a:lumMod val="85000"/>
                                    </a:schemeClr>
                                  </a:solidFill>
                                  <a:latin typeface="Cambria Math" charset="0"/>
                                </a:rPr>
                                <m:t> </m:t>
                              </m:r>
                              <m:r>
                                <a:rPr lang="en-US" sz="2000" b="0" i="1" smtClean="0">
                                  <a:solidFill>
                                    <a:schemeClr val="bg1">
                                      <a:lumMod val="85000"/>
                                    </a:schemeClr>
                                  </a:solidFill>
                                  <a:latin typeface="Cambria Math" charset="0"/>
                                </a:rPr>
                                <m:t>𝑛</m:t>
                              </m:r>
                              <m:r>
                                <a:rPr lang="en-US" sz="2000" b="0" i="1" smtClean="0">
                                  <a:solidFill>
                                    <a:schemeClr val="bg1">
                                      <a:lumMod val="85000"/>
                                    </a:schemeClr>
                                  </a:solidFill>
                                  <a:latin typeface="Cambria Math" charset="0"/>
                                </a:rPr>
                                <m:t>∈</m:t>
                              </m:r>
                              <m:sSup>
                                <m:sSupPr>
                                  <m:ctrlPr>
                                    <a:rPr lang="en-US" sz="2000" b="0" i="1" smtClean="0">
                                      <a:solidFill>
                                        <a:schemeClr val="bg1">
                                          <a:lumMod val="85000"/>
                                        </a:schemeClr>
                                      </a:solidFill>
                                      <a:latin typeface="Cambria Math" charset="0"/>
                                    </a:rPr>
                                  </m:ctrlPr>
                                </m:sSupPr>
                                <m:e>
                                  <m:r>
                                    <a:rPr lang="en-US" sz="2000" b="0" i="1" smtClean="0">
                                      <a:solidFill>
                                        <a:schemeClr val="bg1">
                                          <a:lumMod val="85000"/>
                                        </a:schemeClr>
                                      </a:solidFill>
                                      <a:latin typeface="Cambria Math" charset="0"/>
                                    </a:rPr>
                                    <m:t>𝑆</m:t>
                                  </m:r>
                                </m:e>
                                <m:sup>
                                  <m:r>
                                    <a:rPr lang="en-US" sz="2000" b="0" i="1" smtClean="0">
                                      <a:solidFill>
                                        <a:schemeClr val="bg1">
                                          <a:lumMod val="85000"/>
                                        </a:schemeClr>
                                      </a:solidFill>
                                      <a:latin typeface="Cambria Math" charset="0"/>
                                    </a:rPr>
                                    <m:t>′</m:t>
                                  </m:r>
                                </m:sup>
                              </m:sSup>
                              <m:r>
                                <a:rPr lang="en-US" sz="2000" b="0" i="1" smtClean="0">
                                  <a:solidFill>
                                    <a:schemeClr val="bg1">
                                      <a:lumMod val="85000"/>
                                    </a:schemeClr>
                                  </a:solidFill>
                                  <a:latin typeface="Cambria Math" charset="0"/>
                                </a:rPr>
                                <m:t>        </m:t>
                              </m:r>
                            </m:e>
                            <m:e>
                              <m:r>
                                <a:rPr lang="en-US" sz="2000" b="0" i="1" smtClean="0">
                                  <a:solidFill>
                                    <a:schemeClr val="bg1">
                                      <a:lumMod val="85000"/>
                                    </a:schemeClr>
                                  </a:solidFill>
                                  <a:latin typeface="Cambria Math" charset="0"/>
                                </a:rPr>
                                <m:t>1−</m:t>
                              </m:r>
                              <m:r>
                                <a:rPr lang="en-US" sz="2000" b="0" i="1" smtClean="0">
                                  <a:solidFill>
                                    <a:schemeClr val="bg1">
                                      <a:lumMod val="85000"/>
                                    </a:schemeClr>
                                  </a:solidFill>
                                  <a:latin typeface="Cambria Math" charset="0"/>
                                </a:rPr>
                                <m:t>𝜖</m:t>
                              </m:r>
                              <m:r>
                                <a:rPr lang="en-US" sz="2000" b="0" i="1" smtClean="0">
                                  <a:solidFill>
                                    <a:schemeClr val="bg1">
                                      <a:lumMod val="85000"/>
                                    </a:schemeClr>
                                  </a:solidFill>
                                  <a:latin typeface="Cambria Math" charset="0"/>
                                </a:rPr>
                                <m:t> </m:t>
                              </m:r>
                              <m:r>
                                <a:rPr lang="en-US" sz="2000" b="0" i="0" smtClean="0">
                                  <a:solidFill>
                                    <a:schemeClr val="bg1">
                                      <a:lumMod val="85000"/>
                                    </a:schemeClr>
                                  </a:solidFill>
                                  <a:latin typeface="Cambria Math" charset="0"/>
                                </a:rPr>
                                <m:t>  </m:t>
                              </m:r>
                              <m:r>
                                <m:rPr>
                                  <m:sty m:val="p"/>
                                </m:rPr>
                                <a:rPr lang="en-US" sz="2000" b="0" i="0" smtClean="0">
                                  <a:solidFill>
                                    <a:schemeClr val="bg1">
                                      <a:lumMod val="85000"/>
                                    </a:schemeClr>
                                  </a:solidFill>
                                  <a:latin typeface="Cambria Math" charset="0"/>
                                </a:rPr>
                                <m:t>if</m:t>
                              </m:r>
                              <m:r>
                                <a:rPr lang="en-US" sz="2000" b="0" i="1" smtClean="0">
                                  <a:solidFill>
                                    <a:schemeClr val="bg1">
                                      <a:lumMod val="85000"/>
                                    </a:schemeClr>
                                  </a:solidFill>
                                  <a:latin typeface="Cambria Math" charset="0"/>
                                </a:rPr>
                                <m:t> </m:t>
                              </m:r>
                              <m:r>
                                <a:rPr lang="en-US" sz="2000" b="0" i="1" smtClean="0">
                                  <a:solidFill>
                                    <a:schemeClr val="bg1">
                                      <a:lumMod val="85000"/>
                                    </a:schemeClr>
                                  </a:solidFill>
                                  <a:latin typeface="Cambria Math" charset="0"/>
                                </a:rPr>
                                <m:t>𝑛</m:t>
                              </m:r>
                              <m:r>
                                <a:rPr lang="en-US" sz="2000" b="0" i="1" smtClean="0">
                                  <a:solidFill>
                                    <a:schemeClr val="bg1">
                                      <a:lumMod val="85000"/>
                                    </a:schemeClr>
                                  </a:solidFill>
                                  <a:latin typeface="Cambria Math" charset="0"/>
                                </a:rPr>
                                <m:t>∈</m:t>
                              </m:r>
                              <m:r>
                                <a:rPr lang="en-US" sz="2000" b="0" i="1" smtClean="0">
                                  <a:solidFill>
                                    <a:schemeClr val="bg1">
                                      <a:lumMod val="85000"/>
                                    </a:schemeClr>
                                  </a:solidFill>
                                  <a:latin typeface="Cambria Math" charset="0"/>
                                </a:rPr>
                                <m:t>𝑆</m:t>
                              </m:r>
                              <m:r>
                                <a:rPr lang="en-US" sz="2000" b="0" i="1" smtClean="0">
                                  <a:solidFill>
                                    <a:schemeClr val="bg1">
                                      <a:lumMod val="85000"/>
                                    </a:schemeClr>
                                  </a:solidFill>
                                  <a:latin typeface="Cambria Math" charset="0"/>
                                </a:rPr>
                                <m:t>−</m:t>
                              </m:r>
                              <m:sSup>
                                <m:sSupPr>
                                  <m:ctrlPr>
                                    <a:rPr lang="en-US" sz="2000" b="0" i="1" smtClean="0">
                                      <a:solidFill>
                                        <a:schemeClr val="bg1">
                                          <a:lumMod val="85000"/>
                                        </a:schemeClr>
                                      </a:solidFill>
                                      <a:latin typeface="Cambria Math" charset="0"/>
                                    </a:rPr>
                                  </m:ctrlPr>
                                </m:sSupPr>
                                <m:e>
                                  <m:r>
                                    <a:rPr lang="en-US" sz="2000" b="0" i="1" smtClean="0">
                                      <a:solidFill>
                                        <a:schemeClr val="bg1">
                                          <a:lumMod val="85000"/>
                                        </a:schemeClr>
                                      </a:solidFill>
                                      <a:latin typeface="Cambria Math" charset="0"/>
                                    </a:rPr>
                                    <m:t>𝑆</m:t>
                                  </m:r>
                                </m:e>
                                <m:sup>
                                  <m:r>
                                    <a:rPr lang="en-US" sz="2000" b="0" i="1" smtClean="0">
                                      <a:solidFill>
                                        <a:schemeClr val="bg1">
                                          <a:lumMod val="85000"/>
                                        </a:schemeClr>
                                      </a:solidFill>
                                      <a:latin typeface="Cambria Math" charset="0"/>
                                    </a:rPr>
                                    <m:t>′</m:t>
                                  </m:r>
                                </m:sup>
                              </m:sSup>
                            </m:e>
                            <m:e>
                              <m:r>
                                <a:rPr lang="en-US" sz="2000" b="0" i="1" smtClean="0">
                                  <a:solidFill>
                                    <a:schemeClr val="bg1">
                                      <a:lumMod val="85000"/>
                                    </a:schemeClr>
                                  </a:solidFill>
                                  <a:latin typeface="Cambria Math" charset="0"/>
                                </a:rPr>
                                <m:t>0 </m:t>
                              </m:r>
                              <m:r>
                                <a:rPr lang="en-US" sz="2000" b="0" i="0" smtClean="0">
                                  <a:solidFill>
                                    <a:schemeClr val="bg1">
                                      <a:lumMod val="85000"/>
                                    </a:schemeClr>
                                  </a:solidFill>
                                  <a:latin typeface="Cambria Math" charset="0"/>
                                </a:rPr>
                                <m:t>         </m:t>
                              </m:r>
                              <m:r>
                                <m:rPr>
                                  <m:sty m:val="p"/>
                                </m:rPr>
                                <a:rPr lang="en-US" sz="2000" b="0" i="0" smtClean="0">
                                  <a:solidFill>
                                    <a:schemeClr val="bg1">
                                      <a:lumMod val="85000"/>
                                    </a:schemeClr>
                                  </a:solidFill>
                                  <a:latin typeface="Cambria Math" charset="0"/>
                                </a:rPr>
                                <m:t>otherwise</m:t>
                              </m:r>
                              <m:r>
                                <a:rPr lang="en-US" sz="2000" b="0" i="1" smtClean="0">
                                  <a:solidFill>
                                    <a:schemeClr val="bg1">
                                      <a:lumMod val="85000"/>
                                    </a:schemeClr>
                                  </a:solidFill>
                                  <a:latin typeface="Cambria Math" charset="0"/>
                                </a:rPr>
                                <m:t>    </m:t>
                              </m:r>
                            </m:e>
                          </m:eqArr>
                        </m:e>
                      </m:d>
                    </m:oMath>
                  </m:oMathPara>
                </a14:m>
                <a:endParaRPr lang="is-IS" sz="2000" dirty="0">
                  <a:solidFill>
                    <a:schemeClr val="bg1">
                      <a:lumMod val="85000"/>
                    </a:schemeClr>
                  </a:solidFill>
                </a:endParaRPr>
              </a:p>
              <a:p>
                <a:r>
                  <a:rPr lang="en-US" sz="2000" dirty="0" smtClean="0">
                    <a:solidFill>
                      <a:schemeClr val="bg1">
                        <a:lumMod val="85000"/>
                      </a:schemeClr>
                    </a:solidFill>
                  </a:rPr>
                  <a:t>Then the greedy algorithm selects </a:t>
                </a:r>
                <a14:m>
                  <m:oMath xmlns:m="http://schemas.openxmlformats.org/officeDocument/2006/math">
                    <m:sSup>
                      <m:sSupPr>
                        <m:ctrlPr>
                          <a:rPr lang="en-US" sz="2000" i="1">
                            <a:solidFill>
                              <a:schemeClr val="bg1">
                                <a:lumMod val="85000"/>
                              </a:schemeClr>
                            </a:solidFill>
                            <a:latin typeface="Cambria Math" charset="0"/>
                          </a:rPr>
                        </m:ctrlPr>
                      </m:sSupPr>
                      <m:e>
                        <m:r>
                          <a:rPr lang="en-US" sz="2000" i="1">
                            <a:solidFill>
                              <a:schemeClr val="bg1">
                                <a:lumMod val="85000"/>
                              </a:schemeClr>
                            </a:solidFill>
                            <a:latin typeface="Cambria Math" charset="0"/>
                          </a:rPr>
                          <m:t>𝑆</m:t>
                        </m:r>
                      </m:e>
                      <m:sup>
                        <m:r>
                          <a:rPr lang="en-US" sz="2000" i="1">
                            <a:solidFill>
                              <a:schemeClr val="bg1">
                                <a:lumMod val="85000"/>
                              </a:schemeClr>
                            </a:solidFill>
                            <a:latin typeface="Cambria Math" charset="0"/>
                          </a:rPr>
                          <m:t>′</m:t>
                        </m:r>
                      </m:sup>
                    </m:sSup>
                  </m:oMath>
                </a14:m>
                <a:r>
                  <a:rPr lang="en-US" sz="2000" dirty="0" smtClean="0">
                    <a:solidFill>
                      <a:schemeClr val="bg1">
                        <a:lumMod val="85000"/>
                      </a:schemeClr>
                    </a:solidFill>
                  </a:rPr>
                  <a:t> and no elements of </a:t>
                </a:r>
                <a14:m>
                  <m:oMath xmlns:m="http://schemas.openxmlformats.org/officeDocument/2006/math">
                    <m:r>
                      <a:rPr lang="en-US" sz="2000" i="1">
                        <a:solidFill>
                          <a:schemeClr val="bg1">
                            <a:lumMod val="85000"/>
                          </a:schemeClr>
                        </a:solidFill>
                        <a:latin typeface="Cambria Math" charset="0"/>
                      </a:rPr>
                      <m:t>𝑆</m:t>
                    </m:r>
                    <m:r>
                      <a:rPr lang="en-US" sz="2000" i="1">
                        <a:solidFill>
                          <a:schemeClr val="bg1">
                            <a:lumMod val="85000"/>
                          </a:schemeClr>
                        </a:solidFill>
                        <a:latin typeface="Cambria Math" charset="0"/>
                      </a:rPr>
                      <m:t>−</m:t>
                    </m:r>
                    <m:sSup>
                      <m:sSupPr>
                        <m:ctrlPr>
                          <a:rPr lang="en-US" sz="2000" i="1">
                            <a:solidFill>
                              <a:schemeClr val="bg1">
                                <a:lumMod val="85000"/>
                              </a:schemeClr>
                            </a:solidFill>
                            <a:latin typeface="Cambria Math" charset="0"/>
                          </a:rPr>
                        </m:ctrlPr>
                      </m:sSupPr>
                      <m:e>
                        <m:r>
                          <a:rPr lang="en-US" sz="2000" i="1">
                            <a:solidFill>
                              <a:schemeClr val="bg1">
                                <a:lumMod val="85000"/>
                              </a:schemeClr>
                            </a:solidFill>
                            <a:latin typeface="Cambria Math" charset="0"/>
                          </a:rPr>
                          <m:t>𝑆</m:t>
                        </m:r>
                      </m:e>
                      <m:sup>
                        <m:r>
                          <a:rPr lang="en-US" sz="2000" i="1">
                            <a:solidFill>
                              <a:schemeClr val="bg1">
                                <a:lumMod val="85000"/>
                              </a:schemeClr>
                            </a:solidFill>
                            <a:latin typeface="Cambria Math" charset="0"/>
                          </a:rPr>
                          <m:t>′</m:t>
                        </m:r>
                      </m:sup>
                    </m:sSup>
                  </m:oMath>
                </a14:m>
                <a:r>
                  <a:rPr lang="en-US" sz="2000" dirty="0" smtClean="0">
                    <a:solidFill>
                      <a:schemeClr val="bg1">
                        <a:lumMod val="85000"/>
                      </a:schemeClr>
                    </a:solidFill>
                  </a:rPr>
                  <a:t>, so its value is </a:t>
                </a:r>
                <a14:m>
                  <m:oMath xmlns:m="http://schemas.openxmlformats.org/officeDocument/2006/math">
                    <m:r>
                      <a:rPr lang="en-US" sz="2000" b="0" i="0" smtClean="0">
                        <a:solidFill>
                          <a:schemeClr val="bg1">
                            <a:lumMod val="85000"/>
                          </a:schemeClr>
                        </a:solidFill>
                        <a:latin typeface="Cambria Math" charset="0"/>
                      </a:rPr>
                      <m:t>|</m:t>
                    </m:r>
                    <m:sSup>
                      <m:sSupPr>
                        <m:ctrlPr>
                          <a:rPr lang="en-US" sz="2000" i="1">
                            <a:solidFill>
                              <a:schemeClr val="bg1">
                                <a:lumMod val="85000"/>
                              </a:schemeClr>
                            </a:solidFill>
                            <a:latin typeface="Cambria Math" charset="0"/>
                          </a:rPr>
                        </m:ctrlPr>
                      </m:sSupPr>
                      <m:e>
                        <m:r>
                          <a:rPr lang="en-US" sz="2000" i="1">
                            <a:solidFill>
                              <a:schemeClr val="bg1">
                                <a:lumMod val="85000"/>
                              </a:schemeClr>
                            </a:solidFill>
                            <a:latin typeface="Cambria Math" charset="0"/>
                          </a:rPr>
                          <m:t>𝑆</m:t>
                        </m:r>
                      </m:e>
                      <m:sup>
                        <m:r>
                          <a:rPr lang="en-US" sz="2000" i="1">
                            <a:solidFill>
                              <a:schemeClr val="bg1">
                                <a:lumMod val="85000"/>
                              </a:schemeClr>
                            </a:solidFill>
                            <a:latin typeface="Cambria Math" charset="0"/>
                          </a:rPr>
                          <m:t>′</m:t>
                        </m:r>
                      </m:sup>
                    </m:sSup>
                    <m:r>
                      <a:rPr lang="en-US" sz="2000" b="0" i="1" smtClean="0">
                        <a:solidFill>
                          <a:schemeClr val="bg1">
                            <a:lumMod val="85000"/>
                          </a:schemeClr>
                        </a:solidFill>
                        <a:latin typeface="Cambria Math" charset="0"/>
                      </a:rPr>
                      <m:t>|</m:t>
                    </m:r>
                  </m:oMath>
                </a14:m>
                <a:r>
                  <a:rPr lang="en-US" sz="2000" dirty="0" smtClean="0">
                    <a:solidFill>
                      <a:schemeClr val="bg1">
                        <a:lumMod val="85000"/>
                      </a:schemeClr>
                    </a:solidFill>
                  </a:rPr>
                  <a:t>, but </a:t>
                </a:r>
                <a14:m>
                  <m:oMath xmlns:m="http://schemas.openxmlformats.org/officeDocument/2006/math">
                    <m:r>
                      <a:rPr lang="en-US" sz="2000" b="0" i="1" smtClean="0">
                        <a:solidFill>
                          <a:schemeClr val="bg1">
                            <a:lumMod val="85000"/>
                          </a:schemeClr>
                        </a:solidFill>
                        <a:latin typeface="Cambria Math" charset="0"/>
                      </a:rPr>
                      <m:t>𝑆</m:t>
                    </m:r>
                  </m:oMath>
                </a14:m>
                <a:r>
                  <a:rPr lang="en-US" sz="2000" dirty="0" smtClean="0">
                    <a:solidFill>
                      <a:schemeClr val="bg1">
                        <a:lumMod val="85000"/>
                      </a:schemeClr>
                    </a:solidFill>
                  </a:rPr>
                  <a:t> achieves at least </a:t>
                </a:r>
                <a14:m>
                  <m:oMath xmlns:m="http://schemas.openxmlformats.org/officeDocument/2006/math">
                    <m:d>
                      <m:dPr>
                        <m:ctrlPr>
                          <a:rPr lang="en-US" sz="2000" b="0" i="1" smtClean="0">
                            <a:solidFill>
                              <a:schemeClr val="bg1">
                                <a:lumMod val="85000"/>
                              </a:schemeClr>
                            </a:solidFill>
                            <a:latin typeface="Cambria Math" charset="0"/>
                          </a:rPr>
                        </m:ctrlPr>
                      </m:dPr>
                      <m:e>
                        <m:r>
                          <a:rPr lang="en-US" sz="2000" i="1">
                            <a:solidFill>
                              <a:schemeClr val="bg1">
                                <a:lumMod val="85000"/>
                              </a:schemeClr>
                            </a:solidFill>
                            <a:latin typeface="Cambria Math" charset="0"/>
                          </a:rPr>
                          <m:t>1−</m:t>
                        </m:r>
                        <m:r>
                          <a:rPr lang="en-US" sz="2000" i="1">
                            <a:solidFill>
                              <a:schemeClr val="bg1">
                                <a:lumMod val="85000"/>
                              </a:schemeClr>
                            </a:solidFill>
                            <a:latin typeface="Cambria Math" charset="0"/>
                          </a:rPr>
                          <m:t>𝜖</m:t>
                        </m:r>
                      </m:e>
                    </m:d>
                    <m:d>
                      <m:dPr>
                        <m:begChr m:val="|"/>
                        <m:endChr m:val="|"/>
                        <m:ctrlPr>
                          <a:rPr lang="en-US" sz="2000" b="0" i="1" smtClean="0">
                            <a:solidFill>
                              <a:schemeClr val="bg1">
                                <a:lumMod val="85000"/>
                              </a:schemeClr>
                            </a:solidFill>
                            <a:latin typeface="Cambria Math" charset="0"/>
                          </a:rPr>
                        </m:ctrlPr>
                      </m:dPr>
                      <m:e>
                        <m:r>
                          <a:rPr lang="en-US" sz="2000" b="0" i="1" smtClean="0">
                            <a:solidFill>
                              <a:schemeClr val="bg1">
                                <a:lumMod val="85000"/>
                              </a:schemeClr>
                            </a:solidFill>
                            <a:latin typeface="Cambria Math" charset="0"/>
                          </a:rPr>
                          <m:t>𝑆</m:t>
                        </m:r>
                      </m:e>
                    </m:d>
                    <m:r>
                      <a:rPr lang="en-US" sz="2000" b="0" i="1" smtClean="0">
                        <a:solidFill>
                          <a:schemeClr val="bg1">
                            <a:lumMod val="85000"/>
                          </a:schemeClr>
                        </a:solidFill>
                        <a:latin typeface="Cambria Math" charset="0"/>
                      </a:rPr>
                      <m:t>&gt;|</m:t>
                    </m:r>
                    <m:sSup>
                      <m:sSupPr>
                        <m:ctrlPr>
                          <a:rPr lang="en-US" sz="2000" b="0" i="1" smtClean="0">
                            <a:solidFill>
                              <a:schemeClr val="bg1">
                                <a:lumMod val="85000"/>
                              </a:schemeClr>
                            </a:solidFill>
                            <a:latin typeface="Cambria Math" charset="0"/>
                          </a:rPr>
                        </m:ctrlPr>
                      </m:sSupPr>
                      <m:e>
                        <m:r>
                          <a:rPr lang="en-US" sz="2000" b="0" i="1" smtClean="0">
                            <a:solidFill>
                              <a:schemeClr val="bg1">
                                <a:lumMod val="85000"/>
                              </a:schemeClr>
                            </a:solidFill>
                            <a:latin typeface="Cambria Math" charset="0"/>
                          </a:rPr>
                          <m:t>𝑆</m:t>
                        </m:r>
                      </m:e>
                      <m:sup>
                        <m:r>
                          <a:rPr lang="en-US" sz="2000" b="0" i="1" smtClean="0">
                            <a:solidFill>
                              <a:schemeClr val="bg1">
                                <a:lumMod val="85000"/>
                              </a:schemeClr>
                            </a:solidFill>
                            <a:latin typeface="Cambria Math" charset="0"/>
                          </a:rPr>
                          <m:t>′</m:t>
                        </m:r>
                      </m:sup>
                    </m:sSup>
                    <m:r>
                      <a:rPr lang="en-US" sz="2000" b="0" i="1" smtClean="0">
                        <a:solidFill>
                          <a:schemeClr val="bg1">
                            <a:lumMod val="85000"/>
                          </a:schemeClr>
                        </a:solidFill>
                        <a:latin typeface="Cambria Math" charset="0"/>
                      </a:rPr>
                      <m:t>|</m:t>
                    </m:r>
                  </m:oMath>
                </a14:m>
                <a:r>
                  <a:rPr lang="en-US" sz="2000" dirty="0" smtClean="0">
                    <a:solidFill>
                      <a:schemeClr val="bg1">
                        <a:lumMod val="85000"/>
                      </a:schemeClr>
                    </a:solidFill>
                  </a:rPr>
                  <a:t>.  </a:t>
                </a:r>
                <a14:m>
                  <m:oMath xmlns:m="http://schemas.openxmlformats.org/officeDocument/2006/math">
                    <m:r>
                      <a:rPr lang="en-US" sz="2000" b="0" i="1" smtClean="0">
                        <a:solidFill>
                          <a:schemeClr val="bg1">
                            <a:lumMod val="85000"/>
                          </a:schemeClr>
                        </a:solidFill>
                        <a:latin typeface="Cambria Math" charset="0"/>
                      </a:rPr>
                      <m:t>∎ </m:t>
                    </m:r>
                  </m:oMath>
                </a14:m>
                <a:endParaRPr lang="en-US" sz="2000" dirty="0">
                  <a:solidFill>
                    <a:schemeClr val="bg1">
                      <a:lumMod val="8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762" r="-1040" b="-27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49</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4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tx1"/>
                                      </p:to>
                                    </p:animClr>
                                  </p:childTnLst>
                                  <p:subTnLst>
                                    <p:set>
                                      <p:cBhvr override="childStyle">
                                        <p:cTn dur="1" fill="hold" display="0" masterRel="sameClick" afterEffect="1">
                                          <p:stCondLst>
                                            <p:cond evt="end" delay="0">
                                              <p:tn val="5"/>
                                            </p:cond>
                                          </p:stCondLst>
                                        </p:cTn>
                                        <p:tgtEl>
                                          <p:spTgt spid="3">
                                            <p:txEl>
                                              <p:pRg st="2" end="2"/>
                                            </p:txEl>
                                          </p:spTgt>
                                        </p:tgtEl>
                                        <p:attrNameLst>
                                          <p:attrName>style.visibility</p:attrName>
                                        </p:attrNameLst>
                                      </p:cBhvr>
                                      <p:to>
                                        <p:strVal val="hidden"/>
                                      </p:to>
                                    </p:set>
                                  </p:subTnLst>
                                </p:cTn>
                              </p:par>
                              <p:par>
                                <p:cTn id="7" presetID="3" presetClass="emph" presetSubtype="2" fill="hold" nodeType="withEffect">
                                  <p:stCondLst>
                                    <p:cond delay="0"/>
                                  </p:stCondLst>
                                  <p:childTnLst>
                                    <p:animClr clrSpc="rgb" dir="cw">
                                      <p:cBhvr override="childStyle">
                                        <p:cTn id="8" dur="2000" fill="hold"/>
                                        <p:tgtEl>
                                          <p:spTgt spid="3">
                                            <p:txEl>
                                              <p:pRg st="3" end="3"/>
                                            </p:txEl>
                                          </p:spTgt>
                                        </p:tgtEl>
                                        <p:attrNameLst>
                                          <p:attrName>style.color</p:attrName>
                                        </p:attrNameLst>
                                      </p:cBhvr>
                                      <p:to>
                                        <a:schemeClr val="tx1"/>
                                      </p:to>
                                    </p:animClr>
                                  </p:childTnLst>
                                  <p:subTnLst>
                                    <p:set>
                                      <p:cBhvr override="childStyle">
                                        <p:cTn dur="1" fill="hold" display="0" masterRel="sameClick" afterEffect="1">
                                          <p:stCondLst>
                                            <p:cond evt="end" delay="0">
                                              <p:tn val="7"/>
                                            </p:cond>
                                          </p:stCondLst>
                                        </p:cTn>
                                        <p:tgtEl>
                                          <p:spTgt spid="3">
                                            <p:txEl>
                                              <p:pRg st="3" end="3"/>
                                            </p:txEl>
                                          </p:spTgt>
                                        </p:tgtEl>
                                        <p:attrNameLst>
                                          <p:attrName>style.visibility</p:attrName>
                                        </p:attrNameLst>
                                      </p:cBhvr>
                                      <p:to>
                                        <p:strVal val="hidden"/>
                                      </p:to>
                                    </p:set>
                                  </p:subTnLst>
                                </p:cTn>
                              </p:par>
                              <p:par>
                                <p:cTn id="9" presetID="3" presetClass="emph" presetSubtype="2" fill="hold" nodeType="withEffect">
                                  <p:stCondLst>
                                    <p:cond delay="0"/>
                                  </p:stCondLst>
                                  <p:childTnLst>
                                    <p:animClr clrSpc="rgb" dir="cw">
                                      <p:cBhvr override="childStyle">
                                        <p:cTn id="10" dur="2000" fill="hold"/>
                                        <p:tgtEl>
                                          <p:spTgt spid="3">
                                            <p:txEl>
                                              <p:pRg st="4" end="4"/>
                                            </p:txEl>
                                          </p:spTgt>
                                        </p:tgtEl>
                                        <p:attrNameLst>
                                          <p:attrName>style.color</p:attrName>
                                        </p:attrNameLst>
                                      </p:cBhvr>
                                      <p:to>
                                        <a:schemeClr val="tx1"/>
                                      </p:to>
                                    </p:animClr>
                                  </p:childTnLst>
                                  <p:subTnLst>
                                    <p:set>
                                      <p:cBhvr override="childStyle">
                                        <p:cTn dur="1" fill="hold" display="0" masterRel="sameClick" afterEffect="1">
                                          <p:stCondLst>
                                            <p:cond evt="end" delay="0">
                                              <p:tn val="9"/>
                                            </p:cond>
                                          </p:stCondLst>
                                        </p:cTn>
                                        <p:tgtEl>
                                          <p:spTgt spid="3">
                                            <p:txEl>
                                              <p:pRg st="4" end="4"/>
                                            </p:txEl>
                                          </p:spTgt>
                                        </p:tgtEl>
                                        <p:attrNameLst>
                                          <p:attrName>style.visibility</p:attrName>
                                        </p:attrNameLst>
                                      </p:cBhvr>
                                      <p:to>
                                        <p:strVal val="hidden"/>
                                      </p:to>
                                    </p:set>
                                  </p:subTnLst>
                                </p:cTn>
                              </p:par>
                              <p:par>
                                <p:cTn id="11" presetID="3" presetClass="emph" presetSubtype="2" fill="hold" nodeType="withEffect">
                                  <p:stCondLst>
                                    <p:cond delay="0"/>
                                  </p:stCondLst>
                                  <p:childTnLst>
                                    <p:animClr clrSpc="rgb" dir="cw">
                                      <p:cBhvr override="childStyle">
                                        <p:cTn id="12" dur="2000" fill="hold"/>
                                        <p:tgtEl>
                                          <p:spTgt spid="3">
                                            <p:txEl>
                                              <p:pRg st="5" end="5"/>
                                            </p:txEl>
                                          </p:spTgt>
                                        </p:tgtEl>
                                        <p:attrNameLst>
                                          <p:attrName>style.color</p:attrName>
                                        </p:attrNameLst>
                                      </p:cBhvr>
                                      <p:to>
                                        <a:schemeClr val="tx1"/>
                                      </p:to>
                                    </p:animClr>
                                  </p:childTnLst>
                                  <p:subTnLst>
                                    <p:set>
                                      <p:cBhvr override="childStyle">
                                        <p:cTn dur="1" fill="hold" display="0" masterRel="sameClick" afterEffect="1">
                                          <p:stCondLst>
                                            <p:cond evt="end" delay="0">
                                              <p:tn val="11"/>
                                            </p:cond>
                                          </p:stCondLst>
                                        </p:cTn>
                                        <p:tgtEl>
                                          <p:spTgt spid="3">
                                            <p:txEl>
                                              <p:pRg st="5" end="5"/>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Hold-out problem</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00B0F0"/>
                </a:solidFill>
              </a:rPr>
              <a:t>Goal:</a:t>
            </a:r>
            <a:r>
              <a:rPr lang="en-US" dirty="0" smtClean="0"/>
              <a:t> Suppose the FCC wishes to clear channels 38-51 of TV broadcasters to reassign to mobile broadband use.</a:t>
            </a:r>
          </a:p>
          <a:p>
            <a:endParaRPr lang="en-US" dirty="0"/>
          </a:p>
          <a:p>
            <a:r>
              <a:rPr lang="en-US" dirty="0" smtClean="0">
                <a:solidFill>
                  <a:srgbClr val="00B0F0"/>
                </a:solidFill>
              </a:rPr>
              <a:t>Hold-out problem:</a:t>
            </a:r>
            <a:r>
              <a:rPr lang="en-US" dirty="0" smtClean="0"/>
              <a:t> If each broadcaster could refuse to sell its channel and if each channel interferes with adjacent channels, then each broadcaster in each single city could block reassignment of three channels nationwide. </a:t>
            </a:r>
          </a:p>
          <a:p>
            <a:endParaRPr lang="en-US" dirty="0" smtClean="0"/>
          </a:p>
          <a:p>
            <a:r>
              <a:rPr lang="en-US" dirty="0" smtClean="0">
                <a:solidFill>
                  <a:srgbClr val="00B0F0"/>
                </a:solidFill>
              </a:rPr>
              <a:t>Solution:</a:t>
            </a:r>
            <a:r>
              <a:rPr lang="en-US" dirty="0" smtClean="0"/>
              <a:t> The 2012 Act gives broadcasters the right to continue broadcasting on some channel with no increase in interference, but </a:t>
            </a:r>
            <a:r>
              <a:rPr lang="en-US" i="1" dirty="0" smtClean="0"/>
              <a:t>not</a:t>
            </a:r>
            <a:r>
              <a:rPr lang="en-US" dirty="0" smtClean="0"/>
              <a:t> to remain on the current channel. </a:t>
            </a:r>
            <a:endParaRPr lang="en-US" dirty="0"/>
          </a:p>
          <a:p>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5</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336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Substitution Index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is-IS" dirty="0" smtClean="0"/>
                  <a:t>Why does the DA algorithm perform so well? </a:t>
                </a:r>
              </a:p>
              <a:p>
                <a:r>
                  <a:rPr lang="is-IS" dirty="0" smtClean="0"/>
                  <a:t>Two conjectured reasons:</a:t>
                </a:r>
              </a:p>
              <a:p>
                <a:pPr lvl="1"/>
                <a:r>
                  <a:rPr lang="is-IS" dirty="0" smtClean="0"/>
                  <a:t>Special </a:t>
                </a:r>
                <a:r>
                  <a:rPr lang="is-IS" i="1" dirty="0" smtClean="0"/>
                  <a:t>constraints</a:t>
                </a:r>
                <a:r>
                  <a:rPr lang="is-IS" dirty="0" smtClean="0"/>
                  <a:t>: the independent sets </a:t>
                </a:r>
                <a14:m>
                  <m:oMath xmlns:m="http://schemas.openxmlformats.org/officeDocument/2006/math">
                    <m:r>
                      <a:rPr lang="en-US" b="0" i="1" smtClean="0">
                        <a:latin typeface="Cambria Math" charset="0"/>
                      </a:rPr>
                      <m:t>𝒞</m:t>
                    </m:r>
                  </m:oMath>
                </a14:m>
                <a:r>
                  <a:rPr lang="is-IS" dirty="0" smtClean="0"/>
                  <a:t>?</a:t>
                </a:r>
              </a:p>
              <a:p>
                <a:pPr lvl="1"/>
                <a:r>
                  <a:rPr lang="is-IS" dirty="0" smtClean="0"/>
                  <a:t>Special </a:t>
                </a:r>
                <a:r>
                  <a:rPr lang="is-IS" i="1" dirty="0" smtClean="0"/>
                  <a:t>values</a:t>
                </a:r>
                <a:r>
                  <a:rPr lang="is-IS" dirty="0" smtClean="0"/>
                  <a:t>: a set </a:t>
                </a:r>
                <a14:m>
                  <m:oMath xmlns:m="http://schemas.openxmlformats.org/officeDocument/2006/math">
                    <m:r>
                      <a:rPr lang="en-US" b="0" i="1" smtClean="0">
                        <a:latin typeface="Cambria Math" charset="0"/>
                      </a:rPr>
                      <m:t>𝒪</m:t>
                    </m:r>
                    <m:r>
                      <a:rPr lang="en-US" b="0" i="1" smtClean="0">
                        <a:latin typeface="Cambria Math" charset="0"/>
                      </a:rPr>
                      <m:t>⊆</m:t>
                    </m:r>
                    <m:r>
                      <a:rPr lang="en-US" b="0" i="1" smtClean="0">
                        <a:latin typeface="Cambria Math" charset="0"/>
                      </a:rPr>
                      <m:t>𝐶</m:t>
                    </m:r>
                  </m:oMath>
                </a14:m>
                <a:r>
                  <a:rPr lang="is-IS" dirty="0" smtClean="0"/>
                  <a:t> where the optimum may lie?</a:t>
                </a:r>
              </a:p>
              <a:p>
                <a:pPr lvl="2"/>
                <a:r>
                  <a:rPr lang="is-IS" dirty="0" smtClean="0"/>
                  <a:t>“Zero knowledge case”: </a:t>
                </a:r>
                <a14:m>
                  <m:oMath xmlns:m="http://schemas.openxmlformats.org/officeDocument/2006/math">
                    <m:r>
                      <a:rPr lang="en-US" i="1">
                        <a:latin typeface="Cambria Math" charset="0"/>
                      </a:rPr>
                      <m:t>𝒪</m:t>
                    </m:r>
                    <m:r>
                      <a:rPr lang="en-US" b="0" i="1" smtClean="0">
                        <a:latin typeface="Cambria Math" charset="0"/>
                      </a:rPr>
                      <m:t>=</m:t>
                    </m:r>
                    <m:r>
                      <a:rPr lang="en-US" i="1">
                        <a:latin typeface="Cambria Math" charset="0"/>
                      </a:rPr>
                      <m:t>𝐶</m:t>
                    </m:r>
                  </m:oMath>
                </a14:m>
                <a:r>
                  <a:rPr lang="is-IS" dirty="0" smtClean="0"/>
                  <a:t>.</a:t>
                </a:r>
              </a:p>
              <a:p>
                <a:pPr lvl="4"/>
                <a:endParaRPr lang="is-IS" dirty="0" smtClean="0"/>
              </a:p>
              <a:p>
                <a:pPr>
                  <a:lnSpc>
                    <a:spcPct val="110000"/>
                  </a:lnSpc>
                </a:pPr>
                <a:r>
                  <a:rPr lang="is-IS" b="1" dirty="0" smtClean="0"/>
                  <a:t>Definitions</a:t>
                </a:r>
                <a:r>
                  <a:rPr lang="is-IS" dirty="0" smtClean="0"/>
                  <a:t>. Given the ground set </a:t>
                </a:r>
                <a14:m>
                  <m:oMath xmlns:m="http://schemas.openxmlformats.org/officeDocument/2006/math">
                    <m:r>
                      <a:rPr lang="en-US" b="0" i="1" smtClean="0">
                        <a:latin typeface="Cambria Math" charset="0"/>
                      </a:rPr>
                      <m:t>𝒳</m:t>
                    </m:r>
                  </m:oMath>
                </a14:m>
                <a:r>
                  <a:rPr lang="is-IS" dirty="0" smtClean="0"/>
                  <a:t> and the constraints </a:t>
                </a:r>
                <a14:m>
                  <m:oMath xmlns:m="http://schemas.openxmlformats.org/officeDocument/2006/math">
                    <m:r>
                      <a:rPr lang="en-US" b="0" i="1" smtClean="0">
                        <a:latin typeface="Cambria Math" charset="0"/>
                      </a:rPr>
                      <m:t>𝒞</m:t>
                    </m:r>
                  </m:oMath>
                </a14:m>
                <a:r>
                  <a:rPr lang="is-IS" dirty="0" smtClean="0"/>
                  <a:t> and possible optimizers </a:t>
                </a:r>
                <a14:m>
                  <m:oMath xmlns:m="http://schemas.openxmlformats.org/officeDocument/2006/math">
                    <m:r>
                      <a:rPr lang="en-US" b="0" i="1" smtClean="0">
                        <a:latin typeface="Cambria Math" charset="0"/>
                      </a:rPr>
                      <m:t>𝒪</m:t>
                    </m:r>
                  </m:oMath>
                </a14:m>
                <a:r>
                  <a:rPr lang="is-IS" dirty="0" smtClean="0"/>
                  <a:t> that both satisfy free disposal, </a:t>
                </a:r>
                <a:r>
                  <a:rPr lang="en-US" dirty="0" smtClean="0"/>
                  <a:t> </a:t>
                </a:r>
                <a:endParaRPr lang="is-IS" dirty="0" smtClean="0"/>
              </a:p>
              <a:p>
                <a:pPr marL="114300" indent="0">
                  <a:spcAft>
                    <a:spcPts val="1200"/>
                  </a:spcAft>
                  <a:buNone/>
                </a:pPr>
                <a14:m>
                  <m:oMathPara xmlns:m="http://schemas.openxmlformats.org/officeDocument/2006/math">
                    <m:oMathParaPr>
                      <m:jc m:val="centerGroup"/>
                    </m:oMathParaPr>
                    <m:oMath xmlns:m="http://schemas.openxmlformats.org/officeDocument/2006/math">
                      <m:sSup>
                        <m:sSupPr>
                          <m:ctrlPr>
                            <a:rPr lang="en-US" i="1">
                              <a:latin typeface="Cambria Math" charset="0"/>
                            </a:rPr>
                          </m:ctrlPr>
                        </m:sSupPr>
                        <m:e>
                          <m:r>
                            <a:rPr lang="en-US" i="1">
                              <a:latin typeface="Cambria Math" charset="0"/>
                            </a:rPr>
                            <m:t>ℛ</m:t>
                          </m:r>
                        </m:e>
                        <m:sup>
                          <m:r>
                            <a:rPr lang="en-US" i="1">
                              <a:latin typeface="Cambria Math" charset="0"/>
                            </a:rPr>
                            <m:t>∗</m:t>
                          </m:r>
                        </m:sup>
                      </m:sSup>
                      <m:d>
                        <m:dPr>
                          <m:ctrlPr>
                            <a:rPr lang="en-US" i="1">
                              <a:latin typeface="Cambria Math" charset="0"/>
                            </a:rPr>
                          </m:ctrlPr>
                        </m:dPr>
                        <m:e>
                          <m:r>
                            <a:rPr lang="en-US" i="1">
                              <a:latin typeface="Cambria Math" charset="0"/>
                            </a:rPr>
                            <m:t>𝒞</m:t>
                          </m:r>
                          <m:r>
                            <a:rPr lang="en-US" i="1">
                              <a:latin typeface="Cambria Math" charset="0"/>
                            </a:rPr>
                            <m:t>,</m:t>
                          </m:r>
                          <m:r>
                            <a:rPr lang="en-US" i="1">
                              <a:latin typeface="Cambria Math" charset="0"/>
                            </a:rPr>
                            <m:t>𝒪</m:t>
                          </m:r>
                        </m:e>
                      </m:d>
                      <m:r>
                        <a:rPr lang="en-US" i="1">
                          <a:latin typeface="Cambria Math"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argmax</m:t>
                              </m:r>
                            </m:e>
                            <m:lim>
                              <m:eqArr>
                                <m:eqArrPr>
                                  <m:ctrlPr>
                                    <a:rPr lang="en-US" i="1">
                                      <a:latin typeface="Cambria Math" charset="0"/>
                                    </a:rPr>
                                  </m:ctrlPr>
                                </m:eqArrPr>
                                <m:e>
                                  <m:r>
                                    <a:rPr lang="en-US" i="1">
                                      <a:latin typeface="Cambria Math" charset="0"/>
                                    </a:rPr>
                                    <m:t>ℛ</m:t>
                                  </m:r>
                                  <m:r>
                                    <a:rPr lang="en-US" i="1">
                                      <a:latin typeface="Cambria Math" charset="0"/>
                                    </a:rPr>
                                    <m:t> </m:t>
                                  </m:r>
                                  <m:r>
                                    <a:rPr lang="en-US" i="1">
                                      <a:latin typeface="Cambria Math" charset="0"/>
                                    </a:rPr>
                                    <m:t>𝑎</m:t>
                                  </m:r>
                                  <m:r>
                                    <a:rPr lang="en-US" i="1">
                                      <a:latin typeface="Cambria Math" charset="0"/>
                                    </a:rPr>
                                    <m:t> </m:t>
                                  </m:r>
                                  <m:r>
                                    <a:rPr lang="en-US" i="1">
                                      <a:latin typeface="Cambria Math" charset="0"/>
                                    </a:rPr>
                                    <m:t>𝑚𝑎𝑡𝑟𝑜𝑖𝑑</m:t>
                                  </m:r>
                                </m:e>
                                <m:e>
                                  <m:r>
                                    <a:rPr lang="en-US" i="1">
                                      <a:latin typeface="Cambria Math" charset="0"/>
                                    </a:rPr>
                                    <m:t>ℛ</m:t>
                                  </m:r>
                                  <m:r>
                                    <a:rPr lang="en-US" i="1">
                                      <a:latin typeface="Cambria Math" charset="0"/>
                                    </a:rPr>
                                    <m:t>⊆</m:t>
                                  </m:r>
                                  <m:r>
                                    <a:rPr lang="en-US" i="1">
                                      <a:latin typeface="Cambria Math" charset="0"/>
                                    </a:rPr>
                                    <m:t>𝒞</m:t>
                                  </m:r>
                                </m:e>
                              </m:eqArr>
                            </m:lim>
                          </m:limLow>
                        </m:fName>
                        <m:e>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min</m:t>
                                  </m:r>
                                </m:e>
                                <m:lim>
                                  <m:r>
                                    <a:rPr lang="en-US" i="1">
                                      <a:latin typeface="Cambria Math" charset="0"/>
                                    </a:rPr>
                                    <m:t>𝑋</m:t>
                                  </m:r>
                                  <m:r>
                                    <a:rPr lang="en-US" i="1">
                                      <a:latin typeface="Cambria Math" charset="0"/>
                                    </a:rPr>
                                    <m:t>∈</m:t>
                                  </m:r>
                                  <m:r>
                                    <a:rPr lang="en-US" i="1">
                                      <a:latin typeface="Cambria Math" charset="0"/>
                                    </a:rPr>
                                    <m:t>𝒪</m:t>
                                  </m:r>
                                </m:lim>
                              </m:limLow>
                            </m:fName>
                            <m:e>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max</m:t>
                                      </m:r>
                                    </m:e>
                                    <m:lim>
                                      <m:eqArr>
                                        <m:eqArrPr>
                                          <m:ctrlPr>
                                            <a:rPr lang="en-US" i="1">
                                              <a:latin typeface="Cambria Math" charset="0"/>
                                            </a:rPr>
                                          </m:ctrlPr>
                                        </m:eqArrPr>
                                        <m:e>
                                          <m:sSup>
                                            <m:sSupPr>
                                              <m:ctrlPr>
                                                <a:rPr lang="en-US" i="1">
                                                  <a:latin typeface="Cambria Math" charset="0"/>
                                                </a:rPr>
                                              </m:ctrlPr>
                                            </m:sSupPr>
                                            <m:e>
                                              <m:r>
                                                <a:rPr lang="en-US" i="1">
                                                  <a:latin typeface="Cambria Math" charset="0"/>
                                                </a:rPr>
                                                <m:t>𝑋</m:t>
                                              </m:r>
                                            </m:e>
                                            <m:sup>
                                              <m:r>
                                                <a:rPr lang="en-US" i="1">
                                                  <a:latin typeface="Cambria Math" charset="0"/>
                                                </a:rPr>
                                                <m:t>′</m:t>
                                              </m:r>
                                            </m:sup>
                                          </m:sSup>
                                          <m:r>
                                            <a:rPr lang="en-US" i="1">
                                              <a:latin typeface="Cambria Math" charset="0"/>
                                            </a:rPr>
                                            <m:t>∈</m:t>
                                          </m:r>
                                          <m:r>
                                            <a:rPr lang="en-US" i="1">
                                              <a:latin typeface="Cambria Math" charset="0"/>
                                            </a:rPr>
                                            <m:t>ℛ</m:t>
                                          </m:r>
                                        </m:e>
                                        <m:e>
                                          <m:sSup>
                                            <m:sSupPr>
                                              <m:ctrlPr>
                                                <a:rPr lang="en-US" i="1">
                                                  <a:latin typeface="Cambria Math" charset="0"/>
                                                </a:rPr>
                                              </m:ctrlPr>
                                            </m:sSupPr>
                                            <m:e>
                                              <m:r>
                                                <a:rPr lang="en-US" i="1">
                                                  <a:latin typeface="Cambria Math" charset="0"/>
                                                </a:rPr>
                                                <m:t>𝑋</m:t>
                                              </m:r>
                                            </m:e>
                                            <m:sup>
                                              <m:r>
                                                <a:rPr lang="en-US" i="1">
                                                  <a:latin typeface="Cambria Math" charset="0"/>
                                                </a:rPr>
                                                <m:t>′</m:t>
                                              </m:r>
                                            </m:sup>
                                          </m:sSup>
                                          <m:r>
                                            <a:rPr lang="en-US" i="1">
                                              <a:latin typeface="Cambria Math" charset="0"/>
                                            </a:rPr>
                                            <m:t>⊆</m:t>
                                          </m:r>
                                          <m:r>
                                            <a:rPr lang="en-US" i="1">
                                              <a:latin typeface="Cambria Math" charset="0"/>
                                            </a:rPr>
                                            <m:t>𝑋</m:t>
                                          </m:r>
                                        </m:e>
                                      </m:eqArr>
                                    </m:lim>
                                  </m:limLow>
                                </m:fName>
                                <m:e>
                                  <m:f>
                                    <m:fPr>
                                      <m:ctrlPr>
                                        <a:rPr lang="en-US" i="1">
                                          <a:latin typeface="Cambria Math" charset="0"/>
                                        </a:rPr>
                                      </m:ctrlPr>
                                    </m:fPr>
                                    <m:num>
                                      <m:r>
                                        <a:rPr lang="en-US" i="1">
                                          <a:latin typeface="Cambria Math" charset="0"/>
                                        </a:rPr>
                                        <m:t>|</m:t>
                                      </m:r>
                                      <m:r>
                                        <a:rPr lang="en-US" i="1">
                                          <a:latin typeface="Cambria Math" charset="0"/>
                                        </a:rPr>
                                        <m:t>𝑋</m:t>
                                      </m:r>
                                      <m:r>
                                        <a:rPr lang="en-US" i="1">
                                          <a:latin typeface="Cambria Math" charset="0"/>
                                        </a:rPr>
                                        <m:t>′|</m:t>
                                      </m:r>
                                    </m:num>
                                    <m:den>
                                      <m:r>
                                        <a:rPr lang="en-US" i="1">
                                          <a:latin typeface="Cambria Math" charset="0"/>
                                        </a:rPr>
                                        <m:t>|</m:t>
                                      </m:r>
                                      <m:r>
                                        <a:rPr lang="en-US" i="1">
                                          <a:latin typeface="Cambria Math" charset="0"/>
                                        </a:rPr>
                                        <m:t>𝑋</m:t>
                                      </m:r>
                                      <m:r>
                                        <a:rPr lang="en-US" i="1">
                                          <a:latin typeface="Cambria Math" charset="0"/>
                                        </a:rPr>
                                        <m:t>|</m:t>
                                      </m:r>
                                    </m:den>
                                  </m:f>
                                </m:e>
                              </m:func>
                            </m:e>
                          </m:func>
                        </m:e>
                      </m:func>
                    </m:oMath>
                  </m:oMathPara>
                </a14:m>
                <a:endParaRPr lang="en-US" i="1" dirty="0" smtClean="0">
                  <a:latin typeface="Cambria Math" charset="0"/>
                </a:endParaRPr>
              </a:p>
              <a:p>
                <a:pPr marL="114300" indent="0">
                  <a:spcAft>
                    <a:spcPts val="1200"/>
                  </a:spcAft>
                  <a:buNone/>
                </a:pPr>
                <a14:m>
                  <m:oMathPara xmlns:m="http://schemas.openxmlformats.org/officeDocument/2006/math">
                    <m:oMathParaPr>
                      <m:jc m:val="centerGroup"/>
                    </m:oMathParaPr>
                    <m:oMath xmlns:m="http://schemas.openxmlformats.org/officeDocument/2006/math">
                      <m:r>
                        <a:rPr lang="en-US" i="1">
                          <a:latin typeface="Cambria Math" charset="0"/>
                        </a:rPr>
                        <m:t>𝜌</m:t>
                      </m:r>
                      <m:d>
                        <m:dPr>
                          <m:ctrlPr>
                            <a:rPr lang="en-US" i="1">
                              <a:latin typeface="Cambria Math" charset="0"/>
                            </a:rPr>
                          </m:ctrlPr>
                        </m:dPr>
                        <m:e>
                          <m:r>
                            <a:rPr lang="en-US" i="1">
                              <a:latin typeface="Cambria Math" charset="0"/>
                            </a:rPr>
                            <m:t>𝒞</m:t>
                          </m:r>
                          <m:r>
                            <a:rPr lang="en-US" i="1">
                              <a:latin typeface="Cambria Math" charset="0"/>
                            </a:rPr>
                            <m:t>,</m:t>
                          </m:r>
                          <m:r>
                            <a:rPr lang="en-US" i="1">
                              <a:latin typeface="Cambria Math" charset="0"/>
                            </a:rPr>
                            <m:t>𝒪</m:t>
                          </m:r>
                        </m:e>
                      </m:d>
                      <m:r>
                        <a:rPr lang="en-US" i="1">
                          <a:latin typeface="Cambria Math"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max</m:t>
                              </m:r>
                            </m:e>
                            <m:lim>
                              <m:eqArr>
                                <m:eqArrPr>
                                  <m:ctrlPr>
                                    <a:rPr lang="en-US" i="1">
                                      <a:latin typeface="Cambria Math" charset="0"/>
                                    </a:rPr>
                                  </m:ctrlPr>
                                </m:eqArrPr>
                                <m:e>
                                  <m:r>
                                    <a:rPr lang="en-US" i="1">
                                      <a:latin typeface="Cambria Math" charset="0"/>
                                    </a:rPr>
                                    <m:t>ℛ</m:t>
                                  </m:r>
                                  <m:r>
                                    <a:rPr lang="en-US" b="0" i="1" smtClean="0">
                                      <a:latin typeface="Cambria Math" charset="0"/>
                                    </a:rPr>
                                    <m:t> </m:t>
                                  </m:r>
                                  <m:r>
                                    <a:rPr lang="en-US" i="1">
                                      <a:latin typeface="Cambria Math" charset="0"/>
                                    </a:rPr>
                                    <m:t>𝑎</m:t>
                                  </m:r>
                                  <m:r>
                                    <a:rPr lang="en-US" i="1">
                                      <a:latin typeface="Cambria Math" charset="0"/>
                                    </a:rPr>
                                    <m:t> </m:t>
                                  </m:r>
                                  <m:r>
                                    <a:rPr lang="en-US" i="1">
                                      <a:latin typeface="Cambria Math" charset="0"/>
                                    </a:rPr>
                                    <m:t>𝑚𝑎𝑡𝑟𝑜𝑖𝑑</m:t>
                                  </m:r>
                                </m:e>
                                <m:e>
                                  <m:r>
                                    <a:rPr lang="en-US" i="1">
                                      <a:latin typeface="Cambria Math" charset="0"/>
                                    </a:rPr>
                                    <m:t>ℛ</m:t>
                                  </m:r>
                                  <m:r>
                                    <a:rPr lang="en-US" i="1">
                                      <a:latin typeface="Cambria Math" charset="0"/>
                                    </a:rPr>
                                    <m:t>⊆</m:t>
                                  </m:r>
                                  <m:r>
                                    <a:rPr lang="en-US" b="0" i="1" smtClean="0">
                                      <a:latin typeface="Cambria Math" charset="0"/>
                                    </a:rPr>
                                    <m:t>𝒞</m:t>
                                  </m:r>
                                </m:e>
                              </m:eqArr>
                            </m:lim>
                          </m:limLow>
                        </m:fName>
                        <m:e>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min</m:t>
                                  </m:r>
                                </m:e>
                                <m:lim>
                                  <m:r>
                                    <a:rPr lang="en-US" i="1">
                                      <a:latin typeface="Cambria Math" charset="0"/>
                                    </a:rPr>
                                    <m:t>𝑋</m:t>
                                  </m:r>
                                  <m:r>
                                    <a:rPr lang="en-US" i="1">
                                      <a:latin typeface="Cambria Math" charset="0"/>
                                    </a:rPr>
                                    <m:t>∈</m:t>
                                  </m:r>
                                  <m:r>
                                    <a:rPr lang="en-US" i="1">
                                      <a:latin typeface="Cambria Math" charset="0"/>
                                    </a:rPr>
                                    <m:t>𝒪</m:t>
                                  </m:r>
                                </m:lim>
                              </m:limLow>
                            </m:fName>
                            <m:e>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max</m:t>
                                      </m:r>
                                    </m:e>
                                    <m:lim>
                                      <m:eqArr>
                                        <m:eqArrPr>
                                          <m:ctrlPr>
                                            <a:rPr lang="en-US" i="1">
                                              <a:latin typeface="Cambria Math" charset="0"/>
                                            </a:rPr>
                                          </m:ctrlPr>
                                        </m:eqArrPr>
                                        <m:e>
                                          <m:sSup>
                                            <m:sSupPr>
                                              <m:ctrlPr>
                                                <a:rPr lang="en-US" i="1">
                                                  <a:latin typeface="Cambria Math" charset="0"/>
                                                </a:rPr>
                                              </m:ctrlPr>
                                            </m:sSupPr>
                                            <m:e>
                                              <m:r>
                                                <a:rPr lang="en-US" i="1">
                                                  <a:latin typeface="Cambria Math" charset="0"/>
                                                </a:rPr>
                                                <m:t>𝑋</m:t>
                                              </m:r>
                                            </m:e>
                                            <m:sup>
                                              <m:r>
                                                <a:rPr lang="en-US" i="1">
                                                  <a:latin typeface="Cambria Math" charset="0"/>
                                                </a:rPr>
                                                <m:t>′</m:t>
                                              </m:r>
                                            </m:sup>
                                          </m:sSup>
                                          <m:r>
                                            <a:rPr lang="en-US" i="1">
                                              <a:latin typeface="Cambria Math" charset="0"/>
                                            </a:rPr>
                                            <m:t>∈</m:t>
                                          </m:r>
                                          <m:r>
                                            <a:rPr lang="en-US" i="1">
                                              <a:latin typeface="Cambria Math" charset="0"/>
                                            </a:rPr>
                                            <m:t>ℛ</m:t>
                                          </m:r>
                                        </m:e>
                                        <m:e>
                                          <m:sSup>
                                            <m:sSupPr>
                                              <m:ctrlPr>
                                                <a:rPr lang="en-US" i="1">
                                                  <a:latin typeface="Cambria Math" charset="0"/>
                                                </a:rPr>
                                              </m:ctrlPr>
                                            </m:sSupPr>
                                            <m:e>
                                              <m:r>
                                                <a:rPr lang="en-US" i="1">
                                                  <a:latin typeface="Cambria Math" charset="0"/>
                                                </a:rPr>
                                                <m:t>𝑋</m:t>
                                              </m:r>
                                            </m:e>
                                            <m:sup>
                                              <m:r>
                                                <a:rPr lang="en-US" i="1">
                                                  <a:latin typeface="Cambria Math" charset="0"/>
                                                </a:rPr>
                                                <m:t>′</m:t>
                                              </m:r>
                                            </m:sup>
                                          </m:sSup>
                                          <m:r>
                                            <a:rPr lang="en-US" i="1">
                                              <a:latin typeface="Cambria Math" charset="0"/>
                                            </a:rPr>
                                            <m:t>⊆</m:t>
                                          </m:r>
                                          <m:r>
                                            <a:rPr lang="en-US" i="1">
                                              <a:latin typeface="Cambria Math" charset="0"/>
                                            </a:rPr>
                                            <m:t>𝑋</m:t>
                                          </m:r>
                                        </m:e>
                                      </m:eqArr>
                                    </m:lim>
                                  </m:limLow>
                                </m:fName>
                                <m:e>
                                  <m:f>
                                    <m:fPr>
                                      <m:ctrlPr>
                                        <a:rPr lang="en-US" i="1">
                                          <a:latin typeface="Cambria Math" charset="0"/>
                                        </a:rPr>
                                      </m:ctrlPr>
                                    </m:fPr>
                                    <m:num>
                                      <m:d>
                                        <m:dPr>
                                          <m:begChr m:val="|"/>
                                          <m:endChr m:val="|"/>
                                          <m:ctrlPr>
                                            <a:rPr lang="en-US" i="1">
                                              <a:latin typeface="Cambria Math" charset="0"/>
                                            </a:rPr>
                                          </m:ctrlPr>
                                        </m:dPr>
                                        <m:e>
                                          <m:sSup>
                                            <m:sSupPr>
                                              <m:ctrlPr>
                                                <a:rPr lang="en-US" i="1">
                                                  <a:latin typeface="Cambria Math" charset="0"/>
                                                </a:rPr>
                                              </m:ctrlPr>
                                            </m:sSupPr>
                                            <m:e>
                                              <m:r>
                                                <a:rPr lang="en-US" i="1">
                                                  <a:latin typeface="Cambria Math" charset="0"/>
                                                </a:rPr>
                                                <m:t>𝑋</m:t>
                                              </m:r>
                                            </m:e>
                                            <m:sup>
                                              <m:r>
                                                <a:rPr lang="en-US" i="1">
                                                  <a:latin typeface="Cambria Math" charset="0"/>
                                                </a:rPr>
                                                <m:t>′</m:t>
                                              </m:r>
                                            </m:sup>
                                          </m:sSup>
                                        </m:e>
                                      </m:d>
                                    </m:num>
                                    <m:den>
                                      <m:d>
                                        <m:dPr>
                                          <m:begChr m:val="|"/>
                                          <m:endChr m:val="|"/>
                                          <m:ctrlPr>
                                            <a:rPr lang="en-US" i="1">
                                              <a:latin typeface="Cambria Math" charset="0"/>
                                            </a:rPr>
                                          </m:ctrlPr>
                                        </m:dPr>
                                        <m:e>
                                          <m:r>
                                            <a:rPr lang="en-US" i="1">
                                              <a:latin typeface="Cambria Math" charset="0"/>
                                            </a:rPr>
                                            <m:t>𝑋</m:t>
                                          </m:r>
                                        </m:e>
                                      </m:d>
                                    </m:den>
                                  </m:f>
                                </m:e>
                              </m:func>
                            </m:e>
                          </m:func>
                        </m:e>
                      </m:func>
                    </m:oMath>
                  </m:oMathPara>
                </a14:m>
                <a:endParaRPr lang="en-US" i="1" dirty="0" smtClean="0">
                  <a:latin typeface="Cambria Math" charset="0"/>
                </a:endParaRPr>
              </a:p>
              <a:p>
                <a:pPr marL="114300" indent="0">
                  <a:buNone/>
                </a:pPr>
                <a:endParaRPr lang="is-I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652" r="-12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50</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662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checkerboard(across)">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smtClean="0"/>
              </a:p>
              <a:p>
                <a:r>
                  <a:rPr lang="is-IS" dirty="0" smtClean="0"/>
                  <a:t>Given the ground set </a:t>
                </a:r>
                <a14:m>
                  <m:oMath xmlns:m="http://schemas.openxmlformats.org/officeDocument/2006/math">
                    <m:r>
                      <a:rPr lang="en-US" i="1">
                        <a:latin typeface="Cambria Math" charset="0"/>
                      </a:rPr>
                      <m:t>𝒳</m:t>
                    </m:r>
                  </m:oMath>
                </a14:m>
                <a:r>
                  <a:rPr lang="is-IS" dirty="0" smtClean="0"/>
                  <a:t>, any </a:t>
                </a:r>
                <a14:m>
                  <m:oMath xmlns:m="http://schemas.openxmlformats.org/officeDocument/2006/math">
                    <m:r>
                      <a:rPr lang="en-US" b="0" i="1" smtClean="0">
                        <a:latin typeface="Cambria Math" charset="0"/>
                      </a:rPr>
                      <m:t>𝒮</m:t>
                    </m:r>
                    <m:r>
                      <a:rPr lang="en-US" b="0" i="1" smtClean="0">
                        <a:latin typeface="Cambria Math" charset="0"/>
                      </a:rPr>
                      <m:t>⊆</m:t>
                    </m:r>
                    <m:r>
                      <a:rPr lang="en-US" b="0" i="1" smtClean="0">
                        <a:latin typeface="Cambria Math" charset="0"/>
                      </a:rPr>
                      <m:t>𝒫</m:t>
                    </m:r>
                    <m:d>
                      <m:dPr>
                        <m:ctrlPr>
                          <a:rPr lang="en-US" b="0" i="1" smtClean="0">
                            <a:latin typeface="Cambria Math" charset="0"/>
                          </a:rPr>
                        </m:ctrlPr>
                      </m:dPr>
                      <m:e>
                        <m:r>
                          <a:rPr lang="en-US" b="0" i="1" smtClean="0">
                            <a:latin typeface="Cambria Math" charset="0"/>
                          </a:rPr>
                          <m:t>𝒳</m:t>
                        </m:r>
                      </m:e>
                    </m:d>
                  </m:oMath>
                </a14:m>
                <a:r>
                  <a:rPr lang="is-IS" dirty="0" smtClean="0"/>
                  <a:t> and any </a:t>
                </a:r>
                <a14:m>
                  <m:oMath xmlns:m="http://schemas.openxmlformats.org/officeDocument/2006/math">
                    <m:r>
                      <a:rPr lang="en-US" i="1">
                        <a:latin typeface="Cambria Math" charset="0"/>
                      </a:rPr>
                      <m:t>𝑣</m:t>
                    </m:r>
                    <m:r>
                      <a:rPr lang="en-US" i="1">
                        <a:latin typeface="Cambria Math" charset="0"/>
                      </a:rPr>
                      <m:t>∈</m:t>
                    </m:r>
                    <m:sSubSup>
                      <m:sSubSupPr>
                        <m:ctrlPr>
                          <a:rPr lang="en-US" i="1">
                            <a:latin typeface="Cambria Math" charset="0"/>
                          </a:rPr>
                        </m:ctrlPr>
                      </m:sSubSupPr>
                      <m:e>
                        <m:r>
                          <a:rPr lang="en-US" i="1">
                            <a:latin typeface="Cambria Math" charset="0"/>
                          </a:rPr>
                          <m:t>ℝ</m:t>
                        </m:r>
                      </m:e>
                      <m:sub>
                        <m:r>
                          <a:rPr lang="en-US" i="1">
                            <a:latin typeface="Cambria Math" charset="0"/>
                          </a:rPr>
                          <m:t>+</m:t>
                        </m:r>
                      </m:sub>
                      <m:sup>
                        <m:r>
                          <a:rPr lang="en-US" i="1">
                            <a:latin typeface="Cambria Math" charset="0"/>
                          </a:rPr>
                          <m:t>𝒳</m:t>
                        </m:r>
                      </m:sup>
                    </m:sSubSup>
                  </m:oMath>
                </a14:m>
                <a:r>
                  <a:rPr lang="is-IS" dirty="0" smtClean="0"/>
                  <a:t>, define notation as follows:</a:t>
                </a:r>
                <a:br>
                  <a:rPr lang="is-IS" dirty="0" smtClean="0"/>
                </a:br>
                <a14:m>
                  <m:oMath xmlns:m="http://schemas.openxmlformats.org/officeDocument/2006/math">
                    <m:sSup>
                      <m:sSupPr>
                        <m:ctrlPr>
                          <a:rPr lang="en-US" i="1">
                            <a:latin typeface="Cambria Math" charset="0"/>
                          </a:rPr>
                        </m:ctrlPr>
                      </m:sSupPr>
                      <m:e>
                        <m:r>
                          <a:rPr lang="en-US" i="1">
                            <a:latin typeface="Cambria Math" charset="0"/>
                          </a:rPr>
                          <m:t>𝑉</m:t>
                        </m:r>
                      </m:e>
                      <m:sup>
                        <m:r>
                          <a:rPr lang="en-US" i="1">
                            <a:latin typeface="Cambria Math" charset="0"/>
                          </a:rPr>
                          <m:t>∗</m:t>
                        </m:r>
                      </m:sup>
                    </m:sSup>
                    <m:d>
                      <m:dPr>
                        <m:ctrlPr>
                          <a:rPr lang="en-US" i="1">
                            <a:latin typeface="Cambria Math" charset="0"/>
                          </a:rPr>
                        </m:ctrlPr>
                      </m:dPr>
                      <m:e>
                        <m:r>
                          <a:rPr lang="en-US" b="0" i="1" smtClean="0">
                            <a:latin typeface="Cambria Math" charset="0"/>
                          </a:rPr>
                          <m:t>𝒮</m:t>
                        </m:r>
                        <m:r>
                          <a:rPr lang="en-US" i="1">
                            <a:latin typeface="Cambria Math" charset="0"/>
                          </a:rPr>
                          <m:t>;</m:t>
                        </m:r>
                        <m:r>
                          <a:rPr lang="en-US" i="1">
                            <a:latin typeface="Cambria Math" charset="0"/>
                          </a:rPr>
                          <m:t>𝑣</m:t>
                        </m:r>
                      </m:e>
                    </m:d>
                    <m:r>
                      <a:rPr lang="en-US" i="1" smtClean="0">
                        <a:latin typeface="Cambria Math" charset="0"/>
                      </a:rPr>
                      <m:t>≝</m:t>
                    </m:r>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charset="0"/>
                              </a:rPr>
                              <m:t>max</m:t>
                            </m:r>
                          </m:e>
                          <m:lim>
                            <m:r>
                              <a:rPr lang="en-US" b="0" i="1" smtClean="0">
                                <a:latin typeface="Cambria Math" charset="0"/>
                              </a:rPr>
                              <m:t>𝑋</m:t>
                            </m:r>
                            <m:r>
                              <a:rPr lang="en-US" b="0" i="1" smtClean="0">
                                <a:latin typeface="Cambria Math" charset="0"/>
                              </a:rPr>
                              <m:t>∈</m:t>
                            </m:r>
                            <m:r>
                              <a:rPr lang="en-US" b="0" i="1" smtClean="0">
                                <a:latin typeface="Cambria Math" charset="0"/>
                              </a:rPr>
                              <m:t>𝒮</m:t>
                            </m:r>
                          </m:lim>
                        </m:limLow>
                      </m:fName>
                      <m:e>
                        <m:nary>
                          <m:naryPr>
                            <m:chr m:val="∑"/>
                            <m:limLoc m:val="subSup"/>
                            <m:supHide m:val="on"/>
                            <m:ctrlPr>
                              <a:rPr lang="en-US" b="0" i="1" smtClean="0">
                                <a:latin typeface="Cambria Math" charset="0"/>
                              </a:rPr>
                            </m:ctrlPr>
                          </m:naryPr>
                          <m:sub>
                            <m:r>
                              <m:rPr>
                                <m:brk m:alnAt="9"/>
                              </m:rPr>
                              <a:rPr lang="en-US" b="0" i="1" smtClean="0">
                                <a:latin typeface="Cambria Math" charset="0"/>
                              </a:rPr>
                              <m:t>𝑛</m:t>
                            </m:r>
                            <m:r>
                              <a:rPr lang="en-US" b="0" i="1" smtClean="0">
                                <a:latin typeface="Cambria Math" charset="0"/>
                              </a:rPr>
                              <m:t>∈</m:t>
                            </m:r>
                            <m:r>
                              <a:rPr lang="en-US" b="0" i="1" smtClean="0">
                                <a:latin typeface="Cambria Math" charset="0"/>
                              </a:rPr>
                              <m:t>𝑋</m:t>
                            </m:r>
                          </m:sub>
                          <m:sup/>
                          <m:e>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𝑛</m:t>
                                </m:r>
                              </m:sub>
                            </m:sSub>
                          </m:e>
                        </m:nary>
                      </m:e>
                    </m:func>
                  </m:oMath>
                </a14:m>
                <a:endParaRPr lang="is-IS" dirty="0" smtClean="0"/>
              </a:p>
              <a:p>
                <a:endParaRPr lang="is-IS" dirty="0"/>
              </a:p>
              <a:p>
                <a:pPr>
                  <a:spcAft>
                    <a:spcPts val="600"/>
                  </a:spcAft>
                </a:pPr>
                <a:r>
                  <a:rPr lang="en-US" b="1" dirty="0" smtClean="0"/>
                  <a:t>Theorem.</a:t>
                </a:r>
                <a:r>
                  <a:rPr lang="en-US" dirty="0" smtClean="0"/>
                  <a:t> The greedy solution on </a:t>
                </a:r>
                <a14:m>
                  <m:oMath xmlns:m="http://schemas.openxmlformats.org/officeDocument/2006/math">
                    <m:sSup>
                      <m:sSupPr>
                        <m:ctrlPr>
                          <a:rPr lang="en-US" i="1">
                            <a:latin typeface="Cambria Math" charset="0"/>
                          </a:rPr>
                        </m:ctrlPr>
                      </m:sSupPr>
                      <m:e>
                        <m:r>
                          <a:rPr lang="en-US" i="1">
                            <a:latin typeface="Cambria Math" charset="0"/>
                          </a:rPr>
                          <m:t>ℛ</m:t>
                        </m:r>
                      </m:e>
                      <m:sup>
                        <m:r>
                          <a:rPr lang="en-US" i="1">
                            <a:latin typeface="Cambria Math" charset="0"/>
                          </a:rPr>
                          <m:t>∗</m:t>
                        </m:r>
                      </m:sup>
                    </m:sSup>
                  </m:oMath>
                </a14:m>
                <a:r>
                  <a:rPr lang="en-US" dirty="0" smtClean="0"/>
                  <a:t> approximates the optimum in worst case as follows:</a:t>
                </a:r>
              </a:p>
              <a:p>
                <a:pPr marL="114300" indent="0">
                  <a:spcAft>
                    <a:spcPts val="1200"/>
                  </a:spcAft>
                  <a:buNone/>
                </a:pPr>
                <a14:m>
                  <m:oMathPara xmlns:m="http://schemas.openxmlformats.org/officeDocument/2006/math">
                    <m:oMathParaPr>
                      <m:jc m:val="centerGroup"/>
                    </m:oMathParaPr>
                    <m:oMath xmlns:m="http://schemas.openxmlformats.org/officeDocument/2006/math">
                      <m:limLow>
                        <m:limLowPr>
                          <m:ctrlPr>
                            <a:rPr lang="en-US" i="1">
                              <a:latin typeface="Cambria Math" charset="0"/>
                            </a:rPr>
                          </m:ctrlPr>
                        </m:limLowPr>
                        <m:e>
                          <m:r>
                            <m:rPr>
                              <m:sty m:val="p"/>
                            </m:rPr>
                            <a:rPr lang="en-US">
                              <a:latin typeface="Cambria Math" charset="0"/>
                            </a:rPr>
                            <m:t>min</m:t>
                          </m:r>
                        </m:e>
                        <m:lim>
                          <m:r>
                            <a:rPr lang="en-US" i="1" smtClean="0">
                              <a:latin typeface="Cambria Math" charset="0"/>
                            </a:rPr>
                            <m:t>𝑣</m:t>
                          </m:r>
                          <m:r>
                            <a:rPr lang="en-US" i="1" smtClean="0">
                              <a:latin typeface="Cambria Math" charset="0"/>
                            </a:rPr>
                            <m:t>&gt;0</m:t>
                          </m:r>
                        </m:lim>
                      </m:limLow>
                      <m:f>
                        <m:fPr>
                          <m:ctrlPr>
                            <a:rPr lang="en-US" i="1">
                              <a:latin typeface="Cambria Math" charset="0"/>
                            </a:rPr>
                          </m:ctrlPr>
                        </m:fPr>
                        <m:num>
                          <m:sSup>
                            <m:sSupPr>
                              <m:ctrlPr>
                                <a:rPr lang="en-US" i="1">
                                  <a:latin typeface="Cambria Math" charset="0"/>
                                </a:rPr>
                              </m:ctrlPr>
                            </m:sSupPr>
                            <m:e>
                              <m:r>
                                <a:rPr lang="en-US" i="1">
                                  <a:latin typeface="Cambria Math" charset="0"/>
                                </a:rPr>
                                <m:t>𝑉</m:t>
                              </m:r>
                            </m:e>
                            <m:sup>
                              <m:r>
                                <a:rPr lang="en-US" i="1">
                                  <a:latin typeface="Cambria Math" charset="0"/>
                                </a:rPr>
                                <m:t>∗</m:t>
                              </m:r>
                            </m:sup>
                          </m:sSup>
                          <m:d>
                            <m:dPr>
                              <m:ctrlPr>
                                <a:rPr lang="en-US" i="1">
                                  <a:latin typeface="Cambria Math" charset="0"/>
                                </a:rPr>
                              </m:ctrlPr>
                            </m:dPr>
                            <m:e>
                              <m:sSup>
                                <m:sSupPr>
                                  <m:ctrlPr>
                                    <a:rPr lang="en-US" i="1">
                                      <a:latin typeface="Cambria Math" charset="0"/>
                                    </a:rPr>
                                  </m:ctrlPr>
                                </m:sSupPr>
                                <m:e>
                                  <m:r>
                                    <a:rPr lang="en-US" i="1">
                                      <a:latin typeface="Cambria Math" charset="0"/>
                                    </a:rPr>
                                    <m:t>ℛ</m:t>
                                  </m:r>
                                </m:e>
                                <m:sup>
                                  <m:r>
                                    <a:rPr lang="en-US" i="1">
                                      <a:latin typeface="Cambria Math" charset="0"/>
                                    </a:rPr>
                                    <m:t>∗</m:t>
                                  </m:r>
                                </m:sup>
                              </m:sSup>
                              <m:r>
                                <a:rPr lang="en-US" i="1">
                                  <a:latin typeface="Cambria Math" charset="0"/>
                                </a:rPr>
                                <m:t>;</m:t>
                              </m:r>
                              <m:r>
                                <a:rPr lang="en-US" i="1">
                                  <a:latin typeface="Cambria Math" charset="0"/>
                                </a:rPr>
                                <m:t>𝑣</m:t>
                              </m:r>
                            </m:e>
                          </m:d>
                        </m:num>
                        <m:den>
                          <m:sSup>
                            <m:sSupPr>
                              <m:ctrlPr>
                                <a:rPr lang="en-US" i="1">
                                  <a:latin typeface="Cambria Math" charset="0"/>
                                </a:rPr>
                              </m:ctrlPr>
                            </m:sSupPr>
                            <m:e>
                              <m:r>
                                <a:rPr lang="en-US" i="1">
                                  <a:latin typeface="Cambria Math" charset="0"/>
                                </a:rPr>
                                <m:t>𝑉</m:t>
                              </m:r>
                            </m:e>
                            <m:sup>
                              <m:r>
                                <a:rPr lang="en-US" i="1">
                                  <a:latin typeface="Cambria Math" charset="0"/>
                                </a:rPr>
                                <m:t>∗</m:t>
                              </m:r>
                            </m:sup>
                          </m:sSup>
                          <m:d>
                            <m:dPr>
                              <m:ctrlPr>
                                <a:rPr lang="en-US" i="1">
                                  <a:latin typeface="Cambria Math" charset="0"/>
                                </a:rPr>
                              </m:ctrlPr>
                            </m:dPr>
                            <m:e>
                              <m:r>
                                <a:rPr lang="en-US" i="1">
                                  <a:latin typeface="Cambria Math" charset="0"/>
                                </a:rPr>
                                <m:t>𝒪</m:t>
                              </m:r>
                              <m:r>
                                <a:rPr lang="en-US" i="1">
                                  <a:latin typeface="Cambria Math" charset="0"/>
                                </a:rPr>
                                <m:t>;</m:t>
                              </m:r>
                              <m:r>
                                <a:rPr lang="en-US" i="1">
                                  <a:latin typeface="Cambria Math" charset="0"/>
                                </a:rPr>
                                <m:t>𝑣</m:t>
                              </m:r>
                            </m:e>
                          </m:d>
                        </m:den>
                      </m:f>
                      <m:r>
                        <a:rPr lang="en-US" i="1">
                          <a:latin typeface="Cambria Math" charset="0"/>
                        </a:rPr>
                        <m:t>=</m:t>
                      </m:r>
                      <m:r>
                        <a:rPr lang="en-US" i="1">
                          <a:latin typeface="Cambria Math" charset="0"/>
                        </a:rPr>
                        <m:t>𝜌</m:t>
                      </m:r>
                      <m:d>
                        <m:dPr>
                          <m:ctrlPr>
                            <a:rPr lang="en-US" i="1">
                              <a:latin typeface="Cambria Math" charset="0"/>
                            </a:rPr>
                          </m:ctrlPr>
                        </m:dPr>
                        <m:e>
                          <m:r>
                            <a:rPr lang="en-US" i="1">
                              <a:latin typeface="Cambria Math" charset="0"/>
                            </a:rPr>
                            <m:t>𝒞</m:t>
                          </m:r>
                          <m:r>
                            <a:rPr lang="en-US" i="1">
                              <a:latin typeface="Cambria Math" charset="0"/>
                            </a:rPr>
                            <m:t>,</m:t>
                          </m:r>
                          <m:r>
                            <a:rPr lang="en-US" i="1">
                              <a:latin typeface="Cambria Math" charset="0"/>
                            </a:rPr>
                            <m:t>𝒪</m:t>
                          </m:r>
                        </m:e>
                      </m:d>
                      <m:r>
                        <a:rPr lang="en-US" b="0" i="1" smtClean="0">
                          <a:latin typeface="Cambria Math" charset="0"/>
                        </a:rPr>
                        <m:t>.</m:t>
                      </m:r>
                    </m:oMath>
                  </m:oMathPara>
                </a14:m>
                <a:endParaRPr lang="is-IS" dirty="0"/>
              </a:p>
              <a:p>
                <a:endParaRPr lang="is-IS" dirty="0" smtClean="0"/>
              </a:p>
              <a:p>
                <a:endParaRPr lang="is-I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51</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985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Let </a:t>
                </a:r>
                <a:r>
                  <a:rPr lang="en-US" sz="2000" b="0" i="1" dirty="0" smtClean="0">
                    <a:latin typeface="Cambria Math" charset="0"/>
                  </a:rPr>
                  <a:t/>
                </a:r>
                <a:br>
                  <a:rPr lang="en-US" sz="2000" b="0" i="1" dirty="0" smtClean="0">
                    <a:latin typeface="Cambria Math" charset="0"/>
                  </a:rPr>
                </a:br>
                <a14:m>
                  <m:oMath xmlns:m="http://schemas.openxmlformats.org/officeDocument/2006/math">
                    <m:sSup>
                      <m:sSupPr>
                        <m:ctrlPr>
                          <a:rPr lang="en-US" sz="2000" b="0" i="1" smtClean="0">
                            <a:latin typeface="Cambria Math" charset="0"/>
                          </a:rPr>
                        </m:ctrlPr>
                      </m:sSupPr>
                      <m:e>
                        <m:r>
                          <a:rPr lang="en-US" sz="2000" b="0" i="1" smtClean="0">
                            <a:latin typeface="Cambria Math" charset="0"/>
                          </a:rPr>
                          <m:t>𝑣</m:t>
                        </m:r>
                      </m:e>
                      <m:sup>
                        <m:r>
                          <a:rPr lang="en-US" sz="2000" b="0" i="1" smtClean="0">
                            <a:latin typeface="Cambria Math" charset="0"/>
                          </a:rPr>
                          <m:t>∗</m:t>
                        </m:r>
                      </m:sup>
                    </m:sSup>
                    <m:r>
                      <a:rPr lang="en-US" sz="2000" b="0" i="1" smtClean="0">
                        <a:latin typeface="Cambria Math" charset="0"/>
                      </a:rPr>
                      <m:t>∈</m:t>
                    </m:r>
                    <m:limLow>
                      <m:limLowPr>
                        <m:ctrlPr>
                          <a:rPr lang="en-US" sz="2000" i="1">
                            <a:latin typeface="Cambria Math" charset="0"/>
                          </a:rPr>
                        </m:ctrlPr>
                      </m:limLowPr>
                      <m:e>
                        <m:r>
                          <m:rPr>
                            <m:sty m:val="p"/>
                          </m:rPr>
                          <a:rPr lang="en-US" sz="2000" b="0" i="0" smtClean="0">
                            <a:latin typeface="Cambria Math" charset="0"/>
                          </a:rPr>
                          <m:t>arg</m:t>
                        </m:r>
                        <m:r>
                          <m:rPr>
                            <m:sty m:val="p"/>
                          </m:rPr>
                          <a:rPr lang="en-US" sz="2000">
                            <a:latin typeface="Cambria Math" charset="0"/>
                          </a:rPr>
                          <m:t>min</m:t>
                        </m:r>
                      </m:e>
                      <m:lim>
                        <m:r>
                          <a:rPr lang="en-US" sz="2000" i="1">
                            <a:latin typeface="Cambria Math" charset="0"/>
                          </a:rPr>
                          <m:t>𝑣</m:t>
                        </m:r>
                        <m:r>
                          <a:rPr lang="en-US" sz="2000" i="1">
                            <a:latin typeface="Cambria Math" charset="0"/>
                          </a:rPr>
                          <m:t>&gt;0</m:t>
                        </m:r>
                      </m:lim>
                    </m:limLow>
                    <m:f>
                      <m:fPr>
                        <m:ctrlPr>
                          <a:rPr lang="en-US" sz="2400" i="1">
                            <a:latin typeface="Cambria Math" charset="0"/>
                          </a:rPr>
                        </m:ctrlPr>
                      </m:fPr>
                      <m:num>
                        <m:sSup>
                          <m:sSupPr>
                            <m:ctrlPr>
                              <a:rPr lang="en-US" sz="2400" i="1">
                                <a:latin typeface="Cambria Math" charset="0"/>
                              </a:rPr>
                            </m:ctrlPr>
                          </m:sSupPr>
                          <m:e>
                            <m:r>
                              <a:rPr lang="en-US" sz="2400" i="1">
                                <a:latin typeface="Cambria Math" charset="0"/>
                              </a:rPr>
                              <m:t>𝑉</m:t>
                            </m:r>
                          </m:e>
                          <m:sup>
                            <m:r>
                              <a:rPr lang="en-US" sz="2400" i="1">
                                <a:latin typeface="Cambria Math" charset="0"/>
                              </a:rPr>
                              <m:t>∗</m:t>
                            </m:r>
                          </m:sup>
                        </m:sSup>
                        <m:d>
                          <m:dPr>
                            <m:ctrlPr>
                              <a:rPr lang="en-US" sz="2400" i="1">
                                <a:latin typeface="Cambria Math" charset="0"/>
                              </a:rPr>
                            </m:ctrlPr>
                          </m:dPr>
                          <m:e>
                            <m:sSup>
                              <m:sSupPr>
                                <m:ctrlPr>
                                  <a:rPr lang="en-US" sz="2400" i="1">
                                    <a:latin typeface="Cambria Math" charset="0"/>
                                  </a:rPr>
                                </m:ctrlPr>
                              </m:sSupPr>
                              <m:e>
                                <m:r>
                                  <a:rPr lang="en-US" sz="2400" i="1">
                                    <a:latin typeface="Cambria Math" charset="0"/>
                                  </a:rPr>
                                  <m:t>ℛ</m:t>
                                </m:r>
                              </m:e>
                              <m:sup>
                                <m:r>
                                  <a:rPr lang="en-US" sz="2400" i="1">
                                    <a:latin typeface="Cambria Math" charset="0"/>
                                  </a:rPr>
                                  <m:t>∗</m:t>
                                </m:r>
                              </m:sup>
                            </m:sSup>
                            <m:r>
                              <a:rPr lang="en-US" sz="2400" i="1">
                                <a:latin typeface="Cambria Math" charset="0"/>
                              </a:rPr>
                              <m:t>;</m:t>
                            </m:r>
                            <m:r>
                              <a:rPr lang="en-US" sz="2400" i="1">
                                <a:latin typeface="Cambria Math" charset="0"/>
                              </a:rPr>
                              <m:t>𝑣</m:t>
                            </m:r>
                          </m:e>
                        </m:d>
                      </m:num>
                      <m:den>
                        <m:sSup>
                          <m:sSupPr>
                            <m:ctrlPr>
                              <a:rPr lang="en-US" sz="2400" i="1">
                                <a:latin typeface="Cambria Math" charset="0"/>
                              </a:rPr>
                            </m:ctrlPr>
                          </m:sSupPr>
                          <m:e>
                            <m:r>
                              <a:rPr lang="en-US" sz="2400" i="1">
                                <a:latin typeface="Cambria Math" charset="0"/>
                              </a:rPr>
                              <m:t>𝑉</m:t>
                            </m:r>
                          </m:e>
                          <m:sup>
                            <m:r>
                              <a:rPr lang="en-US" sz="2400" i="1">
                                <a:latin typeface="Cambria Math" charset="0"/>
                              </a:rPr>
                              <m:t>∗</m:t>
                            </m:r>
                          </m:sup>
                        </m:sSup>
                        <m:d>
                          <m:dPr>
                            <m:ctrlPr>
                              <a:rPr lang="en-US" sz="2400" i="1">
                                <a:latin typeface="Cambria Math" charset="0"/>
                              </a:rPr>
                            </m:ctrlPr>
                          </m:dPr>
                          <m:e>
                            <m:r>
                              <a:rPr lang="en-US" sz="2400" b="0" i="1" smtClean="0">
                                <a:latin typeface="Cambria Math" charset="0"/>
                              </a:rPr>
                              <m:t>𝒪</m:t>
                            </m:r>
                            <m:r>
                              <a:rPr lang="en-US" sz="2400" b="0" i="1" smtClean="0">
                                <a:latin typeface="Cambria Math" charset="0"/>
                              </a:rPr>
                              <m:t>;</m:t>
                            </m:r>
                            <m:r>
                              <a:rPr lang="en-US" sz="2400" i="1">
                                <a:latin typeface="Cambria Math" charset="0"/>
                              </a:rPr>
                              <m:t>𝑣</m:t>
                            </m:r>
                          </m:e>
                        </m:d>
                      </m:den>
                    </m:f>
                    <m:r>
                      <a:rPr lang="en-US" sz="2400" b="0" i="1" smtClean="0">
                        <a:latin typeface="Cambria Math" charset="0"/>
                      </a:rPr>
                      <m:t>, </m:t>
                    </m:r>
                    <m:sSup>
                      <m:sSupPr>
                        <m:ctrlPr>
                          <a:rPr lang="en-US" sz="2400" b="0" i="1" smtClean="0">
                            <a:latin typeface="Cambria Math" charset="0"/>
                          </a:rPr>
                        </m:ctrlPr>
                      </m:sSupPr>
                      <m:e>
                        <m:r>
                          <a:rPr lang="en-US" sz="2400" b="0" i="1" smtClean="0">
                            <a:latin typeface="Cambria Math" charset="0"/>
                          </a:rPr>
                          <m:t>𝜌</m:t>
                        </m:r>
                      </m:e>
                      <m:sup>
                        <m:r>
                          <a:rPr lang="en-US" sz="2400" b="0" i="1" smtClean="0">
                            <a:latin typeface="Cambria Math" charset="0"/>
                          </a:rPr>
                          <m:t>∗</m:t>
                        </m:r>
                      </m:sup>
                    </m:sSup>
                    <m:r>
                      <a:rPr lang="en-US" sz="2400" b="0" i="1" smtClean="0">
                        <a:latin typeface="Cambria Math" charset="0"/>
                      </a:rPr>
                      <m:t>=</m:t>
                    </m:r>
                    <m:f>
                      <m:fPr>
                        <m:ctrlPr>
                          <a:rPr lang="en-US" sz="2400" i="1">
                            <a:latin typeface="Cambria Math" charset="0"/>
                          </a:rPr>
                        </m:ctrlPr>
                      </m:fPr>
                      <m:num>
                        <m:sSup>
                          <m:sSupPr>
                            <m:ctrlPr>
                              <a:rPr lang="en-US" sz="2400" i="1">
                                <a:latin typeface="Cambria Math" charset="0"/>
                              </a:rPr>
                            </m:ctrlPr>
                          </m:sSupPr>
                          <m:e>
                            <m:r>
                              <a:rPr lang="en-US" sz="2400" i="1">
                                <a:latin typeface="Cambria Math" charset="0"/>
                              </a:rPr>
                              <m:t>𝑉</m:t>
                            </m:r>
                          </m:e>
                          <m:sup>
                            <m:r>
                              <a:rPr lang="en-US" sz="2400" i="1">
                                <a:latin typeface="Cambria Math" charset="0"/>
                              </a:rPr>
                              <m:t>∗</m:t>
                            </m:r>
                          </m:sup>
                        </m:sSup>
                        <m:d>
                          <m:dPr>
                            <m:ctrlPr>
                              <a:rPr lang="en-US" sz="2400" i="1">
                                <a:latin typeface="Cambria Math" charset="0"/>
                              </a:rPr>
                            </m:ctrlPr>
                          </m:dPr>
                          <m:e>
                            <m:sSup>
                              <m:sSupPr>
                                <m:ctrlPr>
                                  <a:rPr lang="en-US" sz="2400" i="1">
                                    <a:latin typeface="Cambria Math" charset="0"/>
                                  </a:rPr>
                                </m:ctrlPr>
                              </m:sSupPr>
                              <m:e>
                                <m:r>
                                  <a:rPr lang="en-US" sz="2400" i="1">
                                    <a:latin typeface="Cambria Math" charset="0"/>
                                  </a:rPr>
                                  <m:t>ℛ</m:t>
                                </m:r>
                              </m:e>
                              <m:sup>
                                <m:r>
                                  <a:rPr lang="en-US" sz="2400" i="1">
                                    <a:latin typeface="Cambria Math" charset="0"/>
                                  </a:rPr>
                                  <m:t>∗</m:t>
                                </m:r>
                              </m:sup>
                            </m:sSup>
                            <m:r>
                              <a:rPr lang="en-US" sz="2400" i="1">
                                <a:latin typeface="Cambria Math" charset="0"/>
                              </a:rPr>
                              <m:t>;</m:t>
                            </m:r>
                            <m:sSup>
                              <m:sSupPr>
                                <m:ctrlPr>
                                  <a:rPr lang="en-US" sz="2400" b="0" i="1" smtClean="0">
                                    <a:latin typeface="Cambria Math" charset="0"/>
                                  </a:rPr>
                                </m:ctrlPr>
                              </m:sSupPr>
                              <m:e>
                                <m:r>
                                  <a:rPr lang="en-US" sz="2400" i="1">
                                    <a:latin typeface="Cambria Math" charset="0"/>
                                  </a:rPr>
                                  <m:t>𝑣</m:t>
                                </m:r>
                              </m:e>
                              <m:sup>
                                <m:r>
                                  <a:rPr lang="en-US" sz="2400" b="0" i="1" smtClean="0">
                                    <a:latin typeface="Cambria Math" charset="0"/>
                                  </a:rPr>
                                  <m:t>∗</m:t>
                                </m:r>
                              </m:sup>
                            </m:sSup>
                          </m:e>
                        </m:d>
                      </m:num>
                      <m:den>
                        <m:sSup>
                          <m:sSupPr>
                            <m:ctrlPr>
                              <a:rPr lang="en-US" sz="2400" i="1">
                                <a:latin typeface="Cambria Math" charset="0"/>
                              </a:rPr>
                            </m:ctrlPr>
                          </m:sSupPr>
                          <m:e>
                            <m:r>
                              <a:rPr lang="en-US" sz="2400" i="1">
                                <a:latin typeface="Cambria Math" charset="0"/>
                              </a:rPr>
                              <m:t>𝑉</m:t>
                            </m:r>
                          </m:e>
                          <m:sup>
                            <m:r>
                              <a:rPr lang="en-US" sz="2400" i="1">
                                <a:latin typeface="Cambria Math" charset="0"/>
                              </a:rPr>
                              <m:t>∗</m:t>
                            </m:r>
                          </m:sup>
                        </m:sSup>
                        <m:d>
                          <m:dPr>
                            <m:ctrlPr>
                              <a:rPr lang="en-US" sz="2400" i="1">
                                <a:latin typeface="Cambria Math" charset="0"/>
                              </a:rPr>
                            </m:ctrlPr>
                          </m:dPr>
                          <m:e>
                            <m:r>
                              <a:rPr lang="en-US" sz="2400" b="0" i="1" smtClean="0">
                                <a:latin typeface="Cambria Math" charset="0"/>
                              </a:rPr>
                              <m:t>𝒪</m:t>
                            </m:r>
                            <m:r>
                              <a:rPr lang="en-US" sz="2400" b="0" i="1" smtClean="0">
                                <a:latin typeface="Cambria Math" charset="0"/>
                              </a:rPr>
                              <m:t>;</m:t>
                            </m:r>
                            <m:sSup>
                              <m:sSupPr>
                                <m:ctrlPr>
                                  <a:rPr lang="en-US" sz="2400" b="0" i="1" smtClean="0">
                                    <a:latin typeface="Cambria Math" charset="0"/>
                                  </a:rPr>
                                </m:ctrlPr>
                              </m:sSupPr>
                              <m:e>
                                <m:r>
                                  <a:rPr lang="en-US" sz="2400" i="1">
                                    <a:latin typeface="Cambria Math" charset="0"/>
                                  </a:rPr>
                                  <m:t>𝑣</m:t>
                                </m:r>
                              </m:e>
                              <m:sup>
                                <m:r>
                                  <a:rPr lang="en-US" sz="2400" b="0" i="1" smtClean="0">
                                    <a:latin typeface="Cambria Math" charset="0"/>
                                  </a:rPr>
                                  <m:t>∗</m:t>
                                </m:r>
                              </m:sup>
                            </m:sSup>
                          </m:e>
                        </m:d>
                      </m:den>
                    </m:f>
                  </m:oMath>
                </a14:m>
                <a:endParaRPr lang="en-US" sz="2400" dirty="0" smtClean="0"/>
              </a:p>
              <a:p>
                <a:r>
                  <a:rPr lang="en-US" sz="2400" dirty="0" smtClean="0"/>
                  <a:t>Among optimal solutions, choose </a:t>
                </a:r>
                <a14:m>
                  <m:oMath xmlns:m="http://schemas.openxmlformats.org/officeDocument/2006/math">
                    <m:sSup>
                      <m:sSupPr>
                        <m:ctrlPr>
                          <a:rPr lang="en-US" sz="2400" i="1">
                            <a:latin typeface="Cambria Math" charset="0"/>
                          </a:rPr>
                        </m:ctrlPr>
                      </m:sSupPr>
                      <m:e>
                        <m:r>
                          <a:rPr lang="en-US" sz="2400" i="1">
                            <a:latin typeface="Cambria Math" charset="0"/>
                          </a:rPr>
                          <m:t>𝑣</m:t>
                        </m:r>
                      </m:e>
                      <m:sup>
                        <m:r>
                          <a:rPr lang="en-US" sz="2400" i="1">
                            <a:latin typeface="Cambria Math" charset="0"/>
                          </a:rPr>
                          <m:t>∗</m:t>
                        </m:r>
                      </m:sup>
                    </m:sSup>
                  </m:oMath>
                </a14:m>
                <a:r>
                  <a:rPr lang="en-US" sz="2400" dirty="0" smtClean="0"/>
                  <a:t> to be one with the smallest number of strictly positive components.</a:t>
                </a:r>
              </a:p>
              <a:p>
                <a:r>
                  <a:rPr lang="en-US" sz="2400" dirty="0" smtClean="0"/>
                  <a:t>Without loss of optimality, we rescale </a:t>
                </a:r>
                <a14:m>
                  <m:oMath xmlns:m="http://schemas.openxmlformats.org/officeDocument/2006/math">
                    <m:sSup>
                      <m:sSupPr>
                        <m:ctrlPr>
                          <a:rPr lang="en-US" sz="2400" i="1">
                            <a:latin typeface="Cambria Math" charset="0"/>
                          </a:rPr>
                        </m:ctrlPr>
                      </m:sSupPr>
                      <m:e>
                        <m:r>
                          <a:rPr lang="en-US" sz="2400" i="1">
                            <a:latin typeface="Cambria Math" charset="0"/>
                          </a:rPr>
                          <m:t>𝑣</m:t>
                        </m:r>
                      </m:e>
                      <m:sup>
                        <m:r>
                          <a:rPr lang="en-US" sz="2400" i="1">
                            <a:latin typeface="Cambria Math" charset="0"/>
                          </a:rPr>
                          <m:t>∗</m:t>
                        </m:r>
                      </m:sup>
                    </m:sSup>
                  </m:oMath>
                </a14:m>
                <a:r>
                  <a:rPr lang="en-US" sz="2400" dirty="0" smtClean="0"/>
                  <a:t> so that the smallest strictly positive component is 1.</a:t>
                </a:r>
              </a:p>
              <a:p>
                <a:r>
                  <a:rPr lang="en-US" sz="2400" dirty="0" smtClean="0"/>
                  <a:t>The next step will show that every component of </a:t>
                </a:r>
                <a14:m>
                  <m:oMath xmlns:m="http://schemas.openxmlformats.org/officeDocument/2006/math">
                    <m:sSup>
                      <m:sSupPr>
                        <m:ctrlPr>
                          <a:rPr lang="en-US" sz="2400" i="1">
                            <a:latin typeface="Cambria Math" charset="0"/>
                          </a:rPr>
                        </m:ctrlPr>
                      </m:sSupPr>
                      <m:e>
                        <m:r>
                          <a:rPr lang="en-US" sz="2400" i="1">
                            <a:latin typeface="Cambria Math" charset="0"/>
                          </a:rPr>
                          <m:t>𝑣</m:t>
                        </m:r>
                      </m:e>
                      <m:sup>
                        <m:r>
                          <a:rPr lang="en-US" sz="2400" i="1">
                            <a:latin typeface="Cambria Math" charset="0"/>
                          </a:rPr>
                          <m:t>∗</m:t>
                        </m:r>
                      </m:sup>
                    </m:sSup>
                  </m:oMath>
                </a14:m>
                <a:r>
                  <a:rPr lang="en-US" sz="2400" dirty="0" smtClean="0"/>
                  <a:t> is zero or one, so that the values of the two minimization problems must exactly coincide.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0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52</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01644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spcAft>
                    <a:spcPts val="600"/>
                  </a:spcAft>
                </a:pPr>
                <a:r>
                  <a:rPr lang="en-US" sz="2000" b="0" dirty="0" smtClean="0"/>
                  <a:t>Consider the family of potential minimizers </a:t>
                </a:r>
                <a14:m>
                  <m:oMath xmlns:m="http://schemas.openxmlformats.org/officeDocument/2006/math">
                    <m:acc>
                      <m:accPr>
                        <m:chr m:val="̂"/>
                        <m:ctrlPr>
                          <a:rPr lang="en-US" sz="2000" b="0" i="1" smtClean="0">
                            <a:latin typeface="Cambria Math" charset="0"/>
                          </a:rPr>
                        </m:ctrlPr>
                      </m:accPr>
                      <m:e>
                        <m:r>
                          <a:rPr lang="en-US" sz="2000" b="0" i="1" smtClean="0">
                            <a:latin typeface="Cambria Math" charset="0"/>
                          </a:rPr>
                          <m:t>𝑣</m:t>
                        </m:r>
                      </m:e>
                    </m:acc>
                    <m:r>
                      <a:rPr lang="en-US" sz="2000" b="0" i="1" dirty="0" smtClean="0">
                        <a:latin typeface="Cambria Math" charset="0"/>
                      </a:rPr>
                      <m:t>(</m:t>
                    </m:r>
                    <m:r>
                      <a:rPr lang="en-US" sz="2000" b="0" i="1" dirty="0" smtClean="0">
                        <a:latin typeface="Cambria Math" charset="0"/>
                      </a:rPr>
                      <m:t>𝛼</m:t>
                    </m:r>
                    <m:r>
                      <a:rPr lang="en-US" sz="2000" b="0" i="1" dirty="0" smtClean="0">
                        <a:latin typeface="Cambria Math" charset="0"/>
                      </a:rPr>
                      <m:t>)</m:t>
                    </m:r>
                  </m:oMath>
                </a14:m>
                <a:r>
                  <a:rPr lang="en-US" sz="2000" dirty="0" smtClean="0"/>
                  <a:t>, where </a:t>
                </a:r>
              </a:p>
              <a:p>
                <a:pPr marL="114300" indent="0">
                  <a:spcAft>
                    <a:spcPts val="6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charset="0"/>
                            </a:rPr>
                          </m:ctrlPr>
                        </m:sSubPr>
                        <m:e>
                          <m:acc>
                            <m:accPr>
                              <m:chr m:val="̂"/>
                              <m:ctrlPr>
                                <a:rPr lang="en-US" sz="2000" i="1">
                                  <a:latin typeface="Cambria Math" charset="0"/>
                                </a:rPr>
                              </m:ctrlPr>
                            </m:accPr>
                            <m:e>
                              <m:r>
                                <a:rPr lang="en-US" sz="2000" i="1">
                                  <a:latin typeface="Cambria Math" charset="0"/>
                                </a:rPr>
                                <m:t>𝑣</m:t>
                              </m:r>
                            </m:e>
                          </m:acc>
                        </m:e>
                        <m:sub>
                          <m:r>
                            <a:rPr lang="en-US" sz="2000" i="1">
                              <a:latin typeface="Cambria Math" charset="0"/>
                            </a:rPr>
                            <m:t>𝑛</m:t>
                          </m:r>
                        </m:sub>
                      </m:sSub>
                      <m:d>
                        <m:dPr>
                          <m:ctrlPr>
                            <a:rPr lang="en-US" sz="2000" i="1">
                              <a:latin typeface="Cambria Math" charset="0"/>
                            </a:rPr>
                          </m:ctrlPr>
                        </m:dPr>
                        <m:e>
                          <m:r>
                            <a:rPr lang="en-US" sz="2000" i="1">
                              <a:latin typeface="Cambria Math" charset="0"/>
                            </a:rPr>
                            <m:t>𝛼</m:t>
                          </m:r>
                        </m:e>
                      </m:d>
                      <m:r>
                        <a:rPr lang="en-US" sz="2000" i="1">
                          <a:latin typeface="Cambria Math" charset="0"/>
                        </a:rPr>
                        <m:t>≝</m:t>
                      </m:r>
                      <m:d>
                        <m:dPr>
                          <m:begChr m:val="{"/>
                          <m:endChr m:val=""/>
                          <m:ctrlPr>
                            <a:rPr lang="en-US" sz="2000" i="1">
                              <a:latin typeface="Cambria Math" charset="0"/>
                            </a:rPr>
                          </m:ctrlPr>
                        </m:dPr>
                        <m:e>
                          <m:eqArr>
                            <m:eqArrPr>
                              <m:ctrlPr>
                                <a:rPr lang="en-US" sz="2000" i="1">
                                  <a:latin typeface="Cambria Math" charset="0"/>
                                </a:rPr>
                              </m:ctrlPr>
                            </m:eqArrPr>
                            <m:e>
                              <m:r>
                                <a:rPr lang="en-US" sz="2000" i="1">
                                  <a:latin typeface="Cambria Math" charset="0"/>
                                </a:rPr>
                                <m:t>𝛼</m:t>
                              </m:r>
                              <m:r>
                                <a:rPr lang="en-US" sz="2000" i="1">
                                  <a:latin typeface="Cambria Math" charset="0"/>
                                </a:rPr>
                                <m:t>  </m:t>
                              </m:r>
                              <m:r>
                                <a:rPr lang="en-US" sz="2000">
                                  <a:latin typeface="Cambria Math" charset="0"/>
                                </a:rPr>
                                <m:t> </m:t>
                              </m:r>
                              <m:r>
                                <m:rPr>
                                  <m:sty m:val="p"/>
                                </m:rPr>
                                <a:rPr lang="en-US" sz="2000">
                                  <a:latin typeface="Cambria Math" charset="0"/>
                                </a:rPr>
                                <m:t>if</m:t>
                              </m:r>
                              <m:r>
                                <a:rPr lang="en-US" sz="2000" i="1">
                                  <a:latin typeface="Cambria Math" charset="0"/>
                                </a:rPr>
                                <m:t> </m:t>
                              </m:r>
                              <m:sSubSup>
                                <m:sSubSupPr>
                                  <m:ctrlPr>
                                    <a:rPr lang="en-US" sz="2000" i="1">
                                      <a:latin typeface="Cambria Math" charset="0"/>
                                    </a:rPr>
                                  </m:ctrlPr>
                                </m:sSubSupPr>
                                <m:e>
                                  <m:r>
                                    <a:rPr lang="en-US" sz="2000" i="1">
                                      <a:latin typeface="Cambria Math" charset="0"/>
                                    </a:rPr>
                                    <m:t>𝑣</m:t>
                                  </m:r>
                                </m:e>
                                <m:sub>
                                  <m:r>
                                    <a:rPr lang="en-US" sz="2000" i="1">
                                      <a:latin typeface="Cambria Math" charset="0"/>
                                    </a:rPr>
                                    <m:t>𝑛</m:t>
                                  </m:r>
                                </m:sub>
                                <m:sup>
                                  <m:r>
                                    <a:rPr lang="en-US" sz="2000" i="1">
                                      <a:latin typeface="Cambria Math" charset="0"/>
                                    </a:rPr>
                                    <m:t>∗</m:t>
                                  </m:r>
                                </m:sup>
                              </m:sSubSup>
                              <m:r>
                                <a:rPr lang="en-US" sz="2000" i="1">
                                  <a:latin typeface="Cambria Math" charset="0"/>
                                </a:rPr>
                                <m:t>=1</m:t>
                              </m:r>
                            </m:e>
                            <m:e>
                              <m:sSubSup>
                                <m:sSubSupPr>
                                  <m:ctrlPr>
                                    <a:rPr lang="en-US" sz="2000" i="1">
                                      <a:latin typeface="Cambria Math" charset="0"/>
                                    </a:rPr>
                                  </m:ctrlPr>
                                </m:sSubSupPr>
                                <m:e>
                                  <m:r>
                                    <a:rPr lang="en-US" sz="2000" i="1">
                                      <a:latin typeface="Cambria Math" charset="0"/>
                                    </a:rPr>
                                    <m:t>𝑣</m:t>
                                  </m:r>
                                </m:e>
                                <m:sub>
                                  <m:r>
                                    <a:rPr lang="en-US" sz="2000" i="1">
                                      <a:latin typeface="Cambria Math" charset="0"/>
                                    </a:rPr>
                                    <m:t>𝑛</m:t>
                                  </m:r>
                                </m:sub>
                                <m:sup>
                                  <m:r>
                                    <a:rPr lang="en-US" sz="2000" i="1">
                                      <a:latin typeface="Cambria Math" charset="0"/>
                                    </a:rPr>
                                    <m:t>∗</m:t>
                                  </m:r>
                                </m:sup>
                              </m:sSubSup>
                              <m:r>
                                <a:rPr lang="en-US" sz="2000">
                                  <a:latin typeface="Cambria Math" charset="0"/>
                                </a:rPr>
                                <m:t> </m:t>
                              </m:r>
                              <m:r>
                                <m:rPr>
                                  <m:sty m:val="p"/>
                                </m:rPr>
                                <a:rPr lang="en-US" sz="2000">
                                  <a:latin typeface="Cambria Math" charset="0"/>
                                </a:rPr>
                                <m:t>otherwise</m:t>
                              </m:r>
                            </m:e>
                          </m:eqArr>
                        </m:e>
                      </m:d>
                    </m:oMath>
                  </m:oMathPara>
                </a14:m>
                <a:endParaRPr lang="en-US" sz="2000" i="1" dirty="0" smtClean="0">
                  <a:latin typeface="Cambria Math" charset="0"/>
                </a:endParaRPr>
              </a:p>
              <a:p>
                <a:pPr>
                  <a:spcAft>
                    <a:spcPts val="600"/>
                  </a:spcAft>
                </a:pPr>
                <a:r>
                  <a:rPr lang="en-US" sz="2000" dirty="0" smtClean="0">
                    <a:latin typeface="Cambria Math" charset="0"/>
                  </a:rPr>
                  <a:t>Then, </a:t>
                </a:r>
                <a14:m>
                  <m:oMath xmlns:m="http://schemas.openxmlformats.org/officeDocument/2006/math">
                    <m:sSup>
                      <m:sSupPr>
                        <m:ctrlPr>
                          <a:rPr lang="en-US" sz="2000" b="0" i="1" smtClean="0">
                            <a:latin typeface="Cambria Math" charset="0"/>
                          </a:rPr>
                        </m:ctrlPr>
                      </m:sSupPr>
                      <m:e>
                        <m:r>
                          <a:rPr lang="en-US" sz="2000" b="0" i="1" smtClean="0">
                            <a:latin typeface="Cambria Math" charset="0"/>
                          </a:rPr>
                          <m:t>𝑣</m:t>
                        </m:r>
                      </m:e>
                      <m:sup>
                        <m:r>
                          <a:rPr lang="en-US" sz="2000" b="0" i="1" smtClean="0">
                            <a:latin typeface="Cambria Math" charset="0"/>
                          </a:rPr>
                          <m:t>∗</m:t>
                        </m:r>
                      </m:sup>
                    </m:sSup>
                    <m:r>
                      <a:rPr lang="en-US" sz="2000" b="0" i="1" smtClean="0">
                        <a:latin typeface="Cambria Math" charset="0"/>
                      </a:rPr>
                      <m:t>=</m:t>
                    </m:r>
                    <m:acc>
                      <m:accPr>
                        <m:chr m:val="̂"/>
                        <m:ctrlPr>
                          <a:rPr lang="en-US" sz="2000" b="0" i="1" smtClean="0">
                            <a:latin typeface="Cambria Math" charset="0"/>
                          </a:rPr>
                        </m:ctrlPr>
                      </m:accPr>
                      <m:e>
                        <m:r>
                          <a:rPr lang="en-US" sz="2000" b="0" i="1" smtClean="0">
                            <a:latin typeface="Cambria Math" charset="0"/>
                          </a:rPr>
                          <m:t>𝑣</m:t>
                        </m:r>
                      </m:e>
                    </m:acc>
                    <m:r>
                      <a:rPr lang="en-US" sz="2000" b="0" i="1" dirty="0" smtClean="0">
                        <a:latin typeface="Cambria Math" charset="0"/>
                      </a:rPr>
                      <m:t>(1)</m:t>
                    </m:r>
                  </m:oMath>
                </a14:m>
                <a:r>
                  <a:rPr lang="en-US" sz="2000" dirty="0" smtClean="0">
                    <a:latin typeface="Cambria Math" charset="0"/>
                  </a:rPr>
                  <a:t>. The value of the objective for </a:t>
                </a:r>
                <a14:m>
                  <m:oMath xmlns:m="http://schemas.openxmlformats.org/officeDocument/2006/math">
                    <m:acc>
                      <m:accPr>
                        <m:chr m:val="̂"/>
                        <m:ctrlPr>
                          <a:rPr lang="en-US" sz="2000" i="1">
                            <a:latin typeface="Cambria Math" charset="0"/>
                          </a:rPr>
                        </m:ctrlPr>
                      </m:accPr>
                      <m:e>
                        <m:r>
                          <a:rPr lang="en-US" sz="2000" i="1">
                            <a:latin typeface="Cambria Math" charset="0"/>
                          </a:rPr>
                          <m:t>𝑣</m:t>
                        </m:r>
                      </m:e>
                    </m:acc>
                    <m:r>
                      <a:rPr lang="en-US" sz="2000" i="1" dirty="0">
                        <a:latin typeface="Cambria Math" charset="0"/>
                      </a:rPr>
                      <m:t>(</m:t>
                    </m:r>
                    <m:r>
                      <a:rPr lang="en-US" sz="2000" i="1" dirty="0">
                        <a:latin typeface="Cambria Math" charset="0"/>
                      </a:rPr>
                      <m:t>𝛼</m:t>
                    </m:r>
                    <m:r>
                      <a:rPr lang="en-US" sz="2000" i="1" dirty="0">
                        <a:latin typeface="Cambria Math" charset="0"/>
                      </a:rPr>
                      <m:t>)</m:t>
                    </m:r>
                  </m:oMath>
                </a14:m>
                <a:r>
                  <a:rPr lang="en-US" sz="2000" dirty="0" smtClean="0">
                    <a:latin typeface="Cambria Math" charset="0"/>
                  </a:rPr>
                  <a:t> is</a:t>
                </a:r>
              </a:p>
              <a:p>
                <a:pPr marL="11430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sz="2000" i="1">
                              <a:latin typeface="Cambria Math" charset="0"/>
                            </a:rPr>
                          </m:ctrlPr>
                        </m:accPr>
                        <m:e>
                          <m:r>
                            <a:rPr lang="en-US" sz="2000" i="1">
                              <a:latin typeface="Cambria Math" charset="0"/>
                            </a:rPr>
                            <m:t>𝜌</m:t>
                          </m:r>
                        </m:e>
                      </m:acc>
                      <m:d>
                        <m:dPr>
                          <m:ctrlPr>
                            <a:rPr lang="en-US" sz="2000" i="1">
                              <a:latin typeface="Cambria Math" charset="0"/>
                            </a:rPr>
                          </m:ctrlPr>
                        </m:dPr>
                        <m:e>
                          <m:r>
                            <a:rPr lang="en-US" sz="2000" i="1">
                              <a:latin typeface="Cambria Math" charset="0"/>
                            </a:rPr>
                            <m:t>𝛼</m:t>
                          </m:r>
                        </m:e>
                      </m:d>
                      <m:r>
                        <a:rPr lang="en-US" sz="2000" b="0" i="1" smtClean="0">
                          <a:latin typeface="Cambria Math" charset="0"/>
                        </a:rPr>
                        <m:t>=</m:t>
                      </m:r>
                      <m:f>
                        <m:fPr>
                          <m:ctrlPr>
                            <a:rPr lang="en-US" sz="2000" i="1">
                              <a:latin typeface="Cambria Math" charset="0"/>
                            </a:rPr>
                          </m:ctrlPr>
                        </m:fPr>
                        <m:num>
                          <m:sSup>
                            <m:sSupPr>
                              <m:ctrlPr>
                                <a:rPr lang="en-US" sz="2000" i="1">
                                  <a:latin typeface="Cambria Math" charset="0"/>
                                </a:rPr>
                              </m:ctrlPr>
                            </m:sSupPr>
                            <m:e>
                              <m:r>
                                <a:rPr lang="en-US" sz="2000" i="1">
                                  <a:latin typeface="Cambria Math" charset="0"/>
                                </a:rPr>
                                <m:t>𝑉</m:t>
                              </m:r>
                            </m:e>
                            <m:sup>
                              <m:r>
                                <a:rPr lang="en-US" sz="2000" i="1">
                                  <a:latin typeface="Cambria Math" charset="0"/>
                                </a:rPr>
                                <m:t>∗</m:t>
                              </m:r>
                            </m:sup>
                          </m:sSup>
                          <m:d>
                            <m:dPr>
                              <m:ctrlPr>
                                <a:rPr lang="en-US" sz="2000" i="1">
                                  <a:latin typeface="Cambria Math" charset="0"/>
                                </a:rPr>
                              </m:ctrlPr>
                            </m:dPr>
                            <m:e>
                              <m:sSup>
                                <m:sSupPr>
                                  <m:ctrlPr>
                                    <a:rPr lang="en-US" sz="2000" i="1">
                                      <a:latin typeface="Cambria Math" charset="0"/>
                                    </a:rPr>
                                  </m:ctrlPr>
                                </m:sSupPr>
                                <m:e>
                                  <m:r>
                                    <a:rPr lang="en-US" sz="2000" i="1">
                                      <a:latin typeface="Cambria Math" charset="0"/>
                                    </a:rPr>
                                    <m:t>ℛ</m:t>
                                  </m:r>
                                </m:e>
                                <m:sup>
                                  <m:r>
                                    <a:rPr lang="en-US" sz="2000" i="1">
                                      <a:latin typeface="Cambria Math" charset="0"/>
                                    </a:rPr>
                                    <m:t>∗</m:t>
                                  </m:r>
                                </m:sup>
                              </m:sSup>
                              <m:r>
                                <a:rPr lang="en-US" sz="2000" i="1">
                                  <a:latin typeface="Cambria Math" charset="0"/>
                                </a:rPr>
                                <m:t>;</m:t>
                              </m:r>
                              <m:acc>
                                <m:accPr>
                                  <m:chr m:val="̂"/>
                                  <m:ctrlPr>
                                    <a:rPr lang="en-US" sz="2000" i="1">
                                      <a:latin typeface="Cambria Math" charset="0"/>
                                    </a:rPr>
                                  </m:ctrlPr>
                                </m:accPr>
                                <m:e>
                                  <m:r>
                                    <a:rPr lang="en-US" sz="2000" i="1">
                                      <a:latin typeface="Cambria Math" charset="0"/>
                                    </a:rPr>
                                    <m:t>𝑣</m:t>
                                  </m:r>
                                </m:e>
                              </m:acc>
                              <m:d>
                                <m:dPr>
                                  <m:ctrlPr>
                                    <a:rPr lang="en-US" sz="2000" i="1">
                                      <a:latin typeface="Cambria Math" charset="0"/>
                                    </a:rPr>
                                  </m:ctrlPr>
                                </m:dPr>
                                <m:e>
                                  <m:r>
                                    <a:rPr lang="en-US" sz="2000" i="1">
                                      <a:latin typeface="Cambria Math" charset="0"/>
                                    </a:rPr>
                                    <m:t>𝛼</m:t>
                                  </m:r>
                                </m:e>
                              </m:d>
                            </m:e>
                          </m:d>
                        </m:num>
                        <m:den>
                          <m:sSup>
                            <m:sSupPr>
                              <m:ctrlPr>
                                <a:rPr lang="en-US" sz="2000" i="1">
                                  <a:latin typeface="Cambria Math" charset="0"/>
                                </a:rPr>
                              </m:ctrlPr>
                            </m:sSupPr>
                            <m:e>
                              <m:r>
                                <a:rPr lang="en-US" sz="2000" i="1">
                                  <a:latin typeface="Cambria Math" charset="0"/>
                                </a:rPr>
                                <m:t>𝑉</m:t>
                              </m:r>
                            </m:e>
                            <m:sup>
                              <m:r>
                                <a:rPr lang="en-US" sz="2000" i="1">
                                  <a:latin typeface="Cambria Math" charset="0"/>
                                </a:rPr>
                                <m:t>∗</m:t>
                              </m:r>
                            </m:sup>
                          </m:sSup>
                          <m:d>
                            <m:dPr>
                              <m:ctrlPr>
                                <a:rPr lang="en-US" sz="2000" i="1">
                                  <a:latin typeface="Cambria Math" charset="0"/>
                                </a:rPr>
                              </m:ctrlPr>
                            </m:dPr>
                            <m:e>
                              <m:r>
                                <a:rPr lang="en-US" sz="2000" i="1">
                                  <a:latin typeface="Cambria Math" charset="0"/>
                                </a:rPr>
                                <m:t>𝒪</m:t>
                              </m:r>
                              <m:r>
                                <a:rPr lang="en-US" sz="2000" i="1">
                                  <a:latin typeface="Cambria Math" charset="0"/>
                                </a:rPr>
                                <m:t>;</m:t>
                              </m:r>
                              <m:acc>
                                <m:accPr>
                                  <m:chr m:val="̂"/>
                                  <m:ctrlPr>
                                    <a:rPr lang="en-US" sz="2000" i="1">
                                      <a:latin typeface="Cambria Math" charset="0"/>
                                    </a:rPr>
                                  </m:ctrlPr>
                                </m:accPr>
                                <m:e>
                                  <m:r>
                                    <a:rPr lang="en-US" sz="2000" i="1">
                                      <a:latin typeface="Cambria Math" charset="0"/>
                                    </a:rPr>
                                    <m:t>𝑣</m:t>
                                  </m:r>
                                </m:e>
                              </m:acc>
                              <m:d>
                                <m:dPr>
                                  <m:ctrlPr>
                                    <a:rPr lang="en-US" sz="2000" i="1">
                                      <a:latin typeface="Cambria Math" charset="0"/>
                                    </a:rPr>
                                  </m:ctrlPr>
                                </m:dPr>
                                <m:e>
                                  <m:r>
                                    <a:rPr lang="en-US" sz="2000" i="1">
                                      <a:latin typeface="Cambria Math" charset="0"/>
                                    </a:rPr>
                                    <m:t>𝛼</m:t>
                                  </m:r>
                                </m:e>
                              </m:d>
                            </m:e>
                          </m:d>
                        </m:den>
                      </m:f>
                      <m:r>
                        <a:rPr lang="en-US" sz="2000" i="1">
                          <a:latin typeface="Cambria Math" charset="0"/>
                        </a:rPr>
                        <m:t>=</m:t>
                      </m:r>
                      <m:f>
                        <m:fPr>
                          <m:ctrlPr>
                            <a:rPr lang="en-US" sz="2000" i="1" smtClean="0">
                              <a:solidFill>
                                <a:schemeClr val="tx1"/>
                              </a:solidFill>
                              <a:latin typeface="Cambria Math" charset="0"/>
                            </a:rPr>
                          </m:ctrlPr>
                        </m:fPr>
                        <m:num>
                          <m:r>
                            <a:rPr lang="en-US" sz="2000" i="1">
                              <a:solidFill>
                                <a:schemeClr val="tx1"/>
                              </a:solidFill>
                              <a:latin typeface="Cambria Math" charset="0"/>
                            </a:rPr>
                            <m:t>𝛼</m:t>
                          </m:r>
                          <m:d>
                            <m:dPr>
                              <m:begChr m:val="|"/>
                              <m:endChr m:val="|"/>
                              <m:ctrlPr>
                                <a:rPr lang="en-US" sz="2000" i="1">
                                  <a:solidFill>
                                    <a:schemeClr val="tx1"/>
                                  </a:solidFill>
                                  <a:latin typeface="Cambria Math" charset="0"/>
                                </a:rPr>
                              </m:ctrlPr>
                            </m:dPr>
                            <m:e>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sSub>
                                <m:sSubPr>
                                  <m:ctrlPr>
                                    <a:rPr lang="en-US" sz="2000" i="1">
                                      <a:solidFill>
                                        <a:schemeClr val="tx1"/>
                                      </a:solidFill>
                                      <a:latin typeface="Cambria Math" charset="0"/>
                                    </a:rPr>
                                  </m:ctrlPr>
                                </m:sSubPr>
                                <m:e>
                                  <m:r>
                                    <a:rPr lang="en-US" sz="2000" i="1">
                                      <a:solidFill>
                                        <a:schemeClr val="tx1"/>
                                      </a:solidFill>
                                      <a:latin typeface="Cambria Math" charset="0"/>
                                    </a:rPr>
                                    <m:t>∩</m:t>
                                  </m:r>
                                  <m:r>
                                    <a:rPr lang="en-US" sz="2000" i="1">
                                      <a:solidFill>
                                        <a:schemeClr val="tx1"/>
                                      </a:solidFill>
                                      <a:latin typeface="Cambria Math" charset="0"/>
                                    </a:rPr>
                                    <m:t>𝑋</m:t>
                                  </m:r>
                                </m:e>
                                <m:sub>
                                  <m:sSup>
                                    <m:sSupPr>
                                      <m:ctrlPr>
                                        <a:rPr lang="en-US" sz="2000" i="1">
                                          <a:solidFill>
                                            <a:schemeClr val="tx1"/>
                                          </a:solidFill>
                                          <a:latin typeface="Cambria Math" charset="0"/>
                                        </a:rPr>
                                      </m:ctrlPr>
                                    </m:sSupPr>
                                    <m:e>
                                      <m:r>
                                        <a:rPr lang="en-US" sz="2000" i="1">
                                          <a:solidFill>
                                            <a:schemeClr val="tx1"/>
                                          </a:solidFill>
                                          <a:latin typeface="Cambria Math" charset="0"/>
                                        </a:rPr>
                                        <m:t>ℛ</m:t>
                                      </m:r>
                                    </m:e>
                                    <m:sup>
                                      <m:r>
                                        <a:rPr lang="en-US" sz="2000" i="1">
                                          <a:solidFill>
                                            <a:schemeClr val="tx1"/>
                                          </a:solidFill>
                                          <a:latin typeface="Cambria Math" charset="0"/>
                                        </a:rPr>
                                        <m:t>∗</m:t>
                                      </m:r>
                                    </m:sup>
                                  </m:sSup>
                                </m:sub>
                              </m:sSub>
                            </m:e>
                          </m:d>
                          <m:r>
                            <a:rPr lang="en-US" sz="2000" i="1">
                              <a:solidFill>
                                <a:schemeClr val="tx1"/>
                              </a:solidFill>
                              <a:latin typeface="Cambria Math" charset="0"/>
                            </a:rPr>
                            <m:t>+</m:t>
                          </m:r>
                          <m:nary>
                            <m:naryPr>
                              <m:chr m:val="∑"/>
                              <m:limLoc m:val="subSup"/>
                              <m:supHide m:val="on"/>
                              <m:ctrlPr>
                                <a:rPr lang="en-US" sz="2000" i="1">
                                  <a:solidFill>
                                    <a:schemeClr val="tx1"/>
                                  </a:solidFill>
                                  <a:latin typeface="Cambria Math" charset="0"/>
                                </a:rPr>
                              </m:ctrlPr>
                            </m:naryPr>
                            <m:sub>
                              <m:r>
                                <a:rPr lang="en-US" sz="2000" i="1">
                                  <a:solidFill>
                                    <a:schemeClr val="tx1"/>
                                  </a:solidFill>
                                  <a:latin typeface="Cambria Math" charset="0"/>
                                </a:rPr>
                                <m:t>𝑛</m:t>
                              </m:r>
                              <m:r>
                                <a:rPr lang="en-US" sz="2000" i="1">
                                  <a:solidFill>
                                    <a:schemeClr val="tx1"/>
                                  </a:solidFill>
                                  <a:latin typeface="Cambria Math" charset="0"/>
                                </a:rPr>
                                <m:t>∈</m:t>
                              </m:r>
                              <m:d>
                                <m:dPr>
                                  <m:ctrlPr>
                                    <a:rPr lang="en-US" sz="2000" i="1">
                                      <a:solidFill>
                                        <a:schemeClr val="tx1"/>
                                      </a:solidFill>
                                      <a:latin typeface="Cambria Math" charset="0"/>
                                    </a:rPr>
                                  </m:ctrlPr>
                                </m:dPr>
                                <m:e>
                                  <m:r>
                                    <a:rPr lang="en-US" sz="2000" i="1">
                                      <a:solidFill>
                                        <a:schemeClr val="tx1"/>
                                      </a:solidFill>
                                      <a:latin typeface="Cambria Math" charset="0"/>
                                    </a:rPr>
                                    <m:t>𝒳</m:t>
                                  </m:r>
                                  <m:r>
                                    <a:rPr lang="en-US" sz="2000" i="1">
                                      <a:solidFill>
                                        <a:schemeClr val="tx1"/>
                                      </a:solidFill>
                                      <a:latin typeface="Cambria Math" charset="0"/>
                                    </a:rPr>
                                    <m:t>−</m:t>
                                  </m:r>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e>
                              </m:d>
                              <m:r>
                                <a:rPr lang="en-US" sz="2000" i="1">
                                  <a:solidFill>
                                    <a:schemeClr val="tx1"/>
                                  </a:solidFill>
                                  <a:latin typeface="Cambria Math" charset="0"/>
                                </a:rPr>
                                <m:t>∩</m:t>
                              </m:r>
                              <m:sSub>
                                <m:sSubPr>
                                  <m:ctrlPr>
                                    <a:rPr lang="en-US" sz="2000" i="1">
                                      <a:solidFill>
                                        <a:schemeClr val="tx1"/>
                                      </a:solidFill>
                                      <a:latin typeface="Cambria Math" charset="0"/>
                                    </a:rPr>
                                  </m:ctrlPr>
                                </m:sSubPr>
                                <m:e>
                                  <m:r>
                                    <a:rPr lang="en-US" sz="2000" i="1">
                                      <a:solidFill>
                                        <a:schemeClr val="tx1"/>
                                      </a:solidFill>
                                      <a:latin typeface="Cambria Math" charset="0"/>
                                    </a:rPr>
                                    <m:t>𝑋</m:t>
                                  </m:r>
                                </m:e>
                                <m:sub>
                                  <m:sSup>
                                    <m:sSupPr>
                                      <m:ctrlPr>
                                        <a:rPr lang="en-US" sz="2000" i="1">
                                          <a:solidFill>
                                            <a:schemeClr val="tx1"/>
                                          </a:solidFill>
                                          <a:latin typeface="Cambria Math" charset="0"/>
                                        </a:rPr>
                                      </m:ctrlPr>
                                    </m:sSupPr>
                                    <m:e>
                                      <m:r>
                                        <a:rPr lang="en-US" sz="2000" i="1">
                                          <a:solidFill>
                                            <a:schemeClr val="tx1"/>
                                          </a:solidFill>
                                          <a:latin typeface="Cambria Math" charset="0"/>
                                        </a:rPr>
                                        <m:t>ℛ</m:t>
                                      </m:r>
                                    </m:e>
                                    <m:sup>
                                      <m:r>
                                        <a:rPr lang="en-US" sz="2000" i="1">
                                          <a:solidFill>
                                            <a:schemeClr val="tx1"/>
                                          </a:solidFill>
                                          <a:latin typeface="Cambria Math" charset="0"/>
                                        </a:rPr>
                                        <m:t>∗</m:t>
                                      </m:r>
                                    </m:sup>
                                  </m:sSup>
                                </m:sub>
                              </m:sSub>
                            </m:sub>
                            <m:sup/>
                            <m:e>
                              <m:sSubSup>
                                <m:sSubSupPr>
                                  <m:ctrlPr>
                                    <a:rPr lang="en-US" sz="2000" i="1">
                                      <a:solidFill>
                                        <a:schemeClr val="tx1"/>
                                      </a:solidFill>
                                      <a:latin typeface="Cambria Math" charset="0"/>
                                    </a:rPr>
                                  </m:ctrlPr>
                                </m:sSubSupPr>
                                <m:e>
                                  <m:r>
                                    <a:rPr lang="en-US" sz="2000" i="1">
                                      <a:solidFill>
                                        <a:schemeClr val="tx1"/>
                                      </a:solidFill>
                                      <a:latin typeface="Cambria Math" charset="0"/>
                                    </a:rPr>
                                    <m:t>𝑣</m:t>
                                  </m:r>
                                </m:e>
                                <m:sub>
                                  <m:r>
                                    <a:rPr lang="en-US" sz="2000" i="1">
                                      <a:solidFill>
                                        <a:schemeClr val="tx1"/>
                                      </a:solidFill>
                                      <a:latin typeface="Cambria Math" charset="0"/>
                                    </a:rPr>
                                    <m:t>𝑛</m:t>
                                  </m:r>
                                </m:sub>
                                <m:sup>
                                  <m:r>
                                    <a:rPr lang="en-US" sz="2000" i="1">
                                      <a:solidFill>
                                        <a:schemeClr val="tx1"/>
                                      </a:solidFill>
                                      <a:latin typeface="Cambria Math" charset="0"/>
                                    </a:rPr>
                                    <m:t>∗</m:t>
                                  </m:r>
                                </m:sup>
                              </m:sSubSup>
                            </m:e>
                          </m:nary>
                        </m:num>
                        <m:den>
                          <m:r>
                            <a:rPr lang="en-US" sz="2000" i="1">
                              <a:solidFill>
                                <a:schemeClr val="tx1"/>
                              </a:solidFill>
                              <a:latin typeface="Cambria Math" charset="0"/>
                            </a:rPr>
                            <m:t>𝛼</m:t>
                          </m:r>
                          <m:d>
                            <m:dPr>
                              <m:begChr m:val="|"/>
                              <m:endChr m:val="|"/>
                              <m:ctrlPr>
                                <a:rPr lang="en-US" sz="2000" i="1">
                                  <a:solidFill>
                                    <a:schemeClr val="tx1"/>
                                  </a:solidFill>
                                  <a:latin typeface="Cambria Math" charset="0"/>
                                </a:rPr>
                              </m:ctrlPr>
                            </m:dPr>
                            <m:e>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sSub>
                                <m:sSubPr>
                                  <m:ctrlPr>
                                    <a:rPr lang="en-US" sz="2000" i="1">
                                      <a:solidFill>
                                        <a:schemeClr val="tx1"/>
                                      </a:solidFill>
                                      <a:latin typeface="Cambria Math" charset="0"/>
                                    </a:rPr>
                                  </m:ctrlPr>
                                </m:sSubPr>
                                <m:e>
                                  <m:r>
                                    <a:rPr lang="en-US" sz="2000" i="1">
                                      <a:solidFill>
                                        <a:schemeClr val="tx1"/>
                                      </a:solidFill>
                                      <a:latin typeface="Cambria Math" charset="0"/>
                                    </a:rPr>
                                    <m:t>∩</m:t>
                                  </m:r>
                                  <m:r>
                                    <a:rPr lang="en-US" sz="2000" i="1">
                                      <a:solidFill>
                                        <a:schemeClr val="tx1"/>
                                      </a:solidFill>
                                      <a:latin typeface="Cambria Math" charset="0"/>
                                    </a:rPr>
                                    <m:t>𝑋</m:t>
                                  </m:r>
                                </m:e>
                                <m:sub>
                                  <m:r>
                                    <a:rPr lang="en-US" sz="2000" b="0" i="1" smtClean="0">
                                      <a:solidFill>
                                        <a:schemeClr val="tx1"/>
                                      </a:solidFill>
                                      <a:latin typeface="Cambria Math" charset="0"/>
                                    </a:rPr>
                                    <m:t>𝒪</m:t>
                                  </m:r>
                                </m:sub>
                              </m:sSub>
                            </m:e>
                          </m:d>
                          <m:r>
                            <a:rPr lang="en-US" sz="2000" i="1">
                              <a:solidFill>
                                <a:schemeClr val="tx1"/>
                              </a:solidFill>
                              <a:latin typeface="Cambria Math" charset="0"/>
                            </a:rPr>
                            <m:t>+</m:t>
                          </m:r>
                          <m:nary>
                            <m:naryPr>
                              <m:chr m:val="∑"/>
                              <m:limLoc m:val="subSup"/>
                              <m:supHide m:val="on"/>
                              <m:ctrlPr>
                                <a:rPr lang="en-US" sz="2000" i="1">
                                  <a:solidFill>
                                    <a:schemeClr val="tx1"/>
                                  </a:solidFill>
                                  <a:latin typeface="Cambria Math" charset="0"/>
                                </a:rPr>
                              </m:ctrlPr>
                            </m:naryPr>
                            <m:sub>
                              <m:r>
                                <a:rPr lang="en-US" sz="2000" i="1">
                                  <a:solidFill>
                                    <a:schemeClr val="tx1"/>
                                  </a:solidFill>
                                  <a:latin typeface="Cambria Math" charset="0"/>
                                </a:rPr>
                                <m:t>𝑛</m:t>
                              </m:r>
                              <m:r>
                                <a:rPr lang="en-US" sz="2000" i="1">
                                  <a:solidFill>
                                    <a:schemeClr val="tx1"/>
                                  </a:solidFill>
                                  <a:latin typeface="Cambria Math" charset="0"/>
                                </a:rPr>
                                <m:t>∈</m:t>
                              </m:r>
                              <m:d>
                                <m:dPr>
                                  <m:ctrlPr>
                                    <a:rPr lang="en-US" sz="2000" i="1">
                                      <a:solidFill>
                                        <a:schemeClr val="tx1"/>
                                      </a:solidFill>
                                      <a:latin typeface="Cambria Math" charset="0"/>
                                    </a:rPr>
                                  </m:ctrlPr>
                                </m:dPr>
                                <m:e>
                                  <m:r>
                                    <a:rPr lang="en-US" sz="2000" i="1">
                                      <a:solidFill>
                                        <a:schemeClr val="tx1"/>
                                      </a:solidFill>
                                      <a:latin typeface="Cambria Math" charset="0"/>
                                    </a:rPr>
                                    <m:t>𝒳</m:t>
                                  </m:r>
                                  <m:r>
                                    <a:rPr lang="en-US" sz="2000" i="1">
                                      <a:solidFill>
                                        <a:schemeClr val="tx1"/>
                                      </a:solidFill>
                                      <a:latin typeface="Cambria Math" charset="0"/>
                                    </a:rPr>
                                    <m:t>−</m:t>
                                  </m:r>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e>
                              </m:d>
                              <m:r>
                                <a:rPr lang="en-US" sz="2000" i="1">
                                  <a:solidFill>
                                    <a:schemeClr val="tx1"/>
                                  </a:solidFill>
                                  <a:latin typeface="Cambria Math" charset="0"/>
                                </a:rPr>
                                <m:t>∩</m:t>
                              </m:r>
                              <m:sSub>
                                <m:sSubPr>
                                  <m:ctrlPr>
                                    <a:rPr lang="en-US" sz="2000" i="1">
                                      <a:solidFill>
                                        <a:schemeClr val="tx1"/>
                                      </a:solidFill>
                                      <a:latin typeface="Cambria Math" charset="0"/>
                                    </a:rPr>
                                  </m:ctrlPr>
                                </m:sSubPr>
                                <m:e>
                                  <m:r>
                                    <a:rPr lang="en-US" sz="2000" i="1">
                                      <a:solidFill>
                                        <a:schemeClr val="tx1"/>
                                      </a:solidFill>
                                      <a:latin typeface="Cambria Math" charset="0"/>
                                    </a:rPr>
                                    <m:t>𝑋</m:t>
                                  </m:r>
                                </m:e>
                                <m:sub>
                                  <m:r>
                                    <a:rPr lang="en-US" sz="2000" i="1">
                                      <a:solidFill>
                                        <a:schemeClr val="tx1"/>
                                      </a:solidFill>
                                      <a:latin typeface="Cambria Math" charset="0"/>
                                    </a:rPr>
                                    <m:t>𝒪</m:t>
                                  </m:r>
                                </m:sub>
                              </m:sSub>
                            </m:sub>
                            <m:sup/>
                            <m:e>
                              <m:sSubSup>
                                <m:sSubSupPr>
                                  <m:ctrlPr>
                                    <a:rPr lang="en-US" sz="2000" i="1">
                                      <a:solidFill>
                                        <a:schemeClr val="tx1"/>
                                      </a:solidFill>
                                      <a:latin typeface="Cambria Math" charset="0"/>
                                    </a:rPr>
                                  </m:ctrlPr>
                                </m:sSubSupPr>
                                <m:e>
                                  <m:r>
                                    <a:rPr lang="en-US" sz="2000" i="1">
                                      <a:solidFill>
                                        <a:schemeClr val="tx1"/>
                                      </a:solidFill>
                                      <a:latin typeface="Cambria Math" charset="0"/>
                                    </a:rPr>
                                    <m:t>𝑣</m:t>
                                  </m:r>
                                </m:e>
                                <m:sub>
                                  <m:r>
                                    <a:rPr lang="en-US" sz="2000" i="1">
                                      <a:solidFill>
                                        <a:schemeClr val="tx1"/>
                                      </a:solidFill>
                                      <a:latin typeface="Cambria Math" charset="0"/>
                                    </a:rPr>
                                    <m:t>𝑛</m:t>
                                  </m:r>
                                </m:sub>
                                <m:sup>
                                  <m:r>
                                    <a:rPr lang="en-US" sz="2000" i="1">
                                      <a:solidFill>
                                        <a:schemeClr val="tx1"/>
                                      </a:solidFill>
                                      <a:latin typeface="Cambria Math" charset="0"/>
                                    </a:rPr>
                                    <m:t>∗</m:t>
                                  </m:r>
                                </m:sup>
                              </m:sSubSup>
                            </m:e>
                          </m:nary>
                        </m:den>
                      </m:f>
                    </m:oMath>
                  </m:oMathPara>
                </a14:m>
                <a:endParaRPr lang="en-US" sz="2000" dirty="0"/>
              </a:p>
              <a:p>
                <a:pPr marL="114300" indent="0">
                  <a:spcAft>
                    <a:spcPts val="600"/>
                  </a:spcAft>
                  <a:buNone/>
                </a:pPr>
                <a:r>
                  <a:rPr lang="en-US" sz="2000" dirty="0" smtClean="0">
                    <a:latin typeface="Cambria Math" charset="0"/>
                  </a:rPr>
                  <a:t>where</a:t>
                </a:r>
              </a:p>
              <a:p>
                <a:pPr marL="11430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sz="2000" i="1">
                              <a:latin typeface="Cambria Math" charset="0"/>
                            </a:rPr>
                          </m:ctrlPr>
                        </m:accPr>
                        <m:e>
                          <m:r>
                            <a:rPr lang="en-US" sz="2000" i="1">
                              <a:latin typeface="Cambria Math" charset="0"/>
                            </a:rPr>
                            <m:t>𝑋</m:t>
                          </m:r>
                        </m:e>
                      </m:acc>
                      <m:r>
                        <a:rPr lang="en-US" sz="2000" i="1">
                          <a:latin typeface="Cambria Math" charset="0"/>
                        </a:rPr>
                        <m:t>≝</m:t>
                      </m:r>
                      <m:d>
                        <m:dPr>
                          <m:begChr m:val="{"/>
                          <m:endChr m:val="}"/>
                          <m:ctrlPr>
                            <a:rPr lang="en-US" sz="2000" i="1">
                              <a:latin typeface="Cambria Math" charset="0"/>
                            </a:rPr>
                          </m:ctrlPr>
                        </m:dPr>
                        <m:e>
                          <m:r>
                            <a:rPr lang="en-US" sz="2000" i="1">
                              <a:latin typeface="Cambria Math" charset="0"/>
                            </a:rPr>
                            <m:t>𝑛</m:t>
                          </m:r>
                        </m:e>
                        <m:e>
                          <m:sSubSup>
                            <m:sSubSupPr>
                              <m:ctrlPr>
                                <a:rPr lang="en-US" sz="2000" i="1">
                                  <a:latin typeface="Cambria Math" charset="0"/>
                                </a:rPr>
                              </m:ctrlPr>
                            </m:sSubSupPr>
                            <m:e>
                              <m:r>
                                <a:rPr lang="en-US" sz="2000" i="1">
                                  <a:latin typeface="Cambria Math" charset="0"/>
                                </a:rPr>
                                <m:t>𝑣</m:t>
                              </m:r>
                            </m:e>
                            <m:sub>
                              <m:r>
                                <a:rPr lang="en-US" sz="2000" i="1">
                                  <a:latin typeface="Cambria Math" charset="0"/>
                                </a:rPr>
                                <m:t>𝑛</m:t>
                              </m:r>
                            </m:sub>
                            <m:sup>
                              <m:r>
                                <a:rPr lang="en-US" sz="2000" i="1">
                                  <a:latin typeface="Cambria Math" charset="0"/>
                                </a:rPr>
                                <m:t>∗</m:t>
                              </m:r>
                            </m:sup>
                          </m:sSubSup>
                          <m:r>
                            <a:rPr lang="en-US" sz="2000" i="1">
                              <a:latin typeface="Cambria Math" charset="0"/>
                            </a:rPr>
                            <m:t>=1</m:t>
                          </m:r>
                        </m:e>
                      </m:d>
                    </m:oMath>
                  </m:oMathPara>
                </a14:m>
                <a:endParaRPr lang="en-US" sz="2000" i="1" dirty="0" smtClean="0">
                  <a:latin typeface="Cambria Math" charset="0"/>
                </a:endParaRPr>
              </a:p>
              <a:p>
                <a:pPr marL="114300" indent="0">
                  <a:spcAft>
                    <a:spcPts val="6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charset="0"/>
                            </a:rPr>
                          </m:ctrlPr>
                        </m:sSubPr>
                        <m:e>
                          <m:r>
                            <a:rPr lang="en-US" sz="2000" i="1">
                              <a:latin typeface="Cambria Math" charset="0"/>
                            </a:rPr>
                            <m:t>𝑋</m:t>
                          </m:r>
                        </m:e>
                        <m:sub>
                          <m:r>
                            <a:rPr lang="en-US" sz="2000" b="0" i="1" smtClean="0">
                              <a:latin typeface="Cambria Math" charset="0"/>
                            </a:rPr>
                            <m:t>𝒪</m:t>
                          </m:r>
                        </m:sub>
                      </m:sSub>
                      <m:r>
                        <a:rPr lang="en-US" sz="2000" i="1">
                          <a:latin typeface="Cambria Math" charset="0"/>
                        </a:rPr>
                        <m:t>∈</m:t>
                      </m:r>
                      <m:func>
                        <m:funcPr>
                          <m:ctrlPr>
                            <a:rPr lang="en-US" sz="2000" i="1">
                              <a:latin typeface="Cambria Math" charset="0"/>
                            </a:rPr>
                          </m:ctrlPr>
                        </m:funcPr>
                        <m:fName>
                          <m:limLow>
                            <m:limLowPr>
                              <m:ctrlPr>
                                <a:rPr lang="en-US" sz="2000" i="1">
                                  <a:latin typeface="Cambria Math" charset="0"/>
                                </a:rPr>
                              </m:ctrlPr>
                            </m:limLowPr>
                            <m:e>
                              <m:r>
                                <m:rPr>
                                  <m:sty m:val="p"/>
                                </m:rPr>
                                <a:rPr lang="en-US" sz="2000">
                                  <a:latin typeface="Cambria Math" charset="0"/>
                                </a:rPr>
                                <m:t>argmax</m:t>
                              </m:r>
                            </m:e>
                            <m:lim>
                              <m:r>
                                <a:rPr lang="en-US" sz="2000" i="1">
                                  <a:latin typeface="Cambria Math" charset="0"/>
                                </a:rPr>
                                <m:t>𝑆</m:t>
                              </m:r>
                              <m:r>
                                <a:rPr lang="en-US" sz="2000" i="1">
                                  <a:latin typeface="Cambria Math" charset="0"/>
                                </a:rPr>
                                <m:t>∈</m:t>
                              </m:r>
                              <m:r>
                                <a:rPr lang="en-US" sz="2000" b="0" i="1" smtClean="0">
                                  <a:latin typeface="Cambria Math" charset="0"/>
                                </a:rPr>
                                <m:t>𝒪</m:t>
                              </m:r>
                            </m:lim>
                          </m:limLow>
                        </m:fName>
                        <m:e>
                          <m:nary>
                            <m:naryPr>
                              <m:chr m:val="∑"/>
                              <m:limLoc m:val="subSup"/>
                              <m:supHide m:val="on"/>
                              <m:ctrlPr>
                                <a:rPr lang="en-US" sz="2000" i="1">
                                  <a:latin typeface="Cambria Math" charset="0"/>
                                </a:rPr>
                              </m:ctrlPr>
                            </m:naryPr>
                            <m:sub>
                              <m:r>
                                <a:rPr lang="en-US" sz="2000" i="1">
                                  <a:latin typeface="Cambria Math" charset="0"/>
                                </a:rPr>
                                <m:t>𝑛</m:t>
                              </m:r>
                              <m:r>
                                <a:rPr lang="en-US" sz="2000" i="1">
                                  <a:latin typeface="Cambria Math" charset="0"/>
                                </a:rPr>
                                <m:t>∈</m:t>
                              </m:r>
                              <m:r>
                                <a:rPr lang="en-US" sz="2000" i="1">
                                  <a:latin typeface="Cambria Math" charset="0"/>
                                </a:rPr>
                                <m:t>𝑆</m:t>
                              </m:r>
                            </m:sub>
                            <m:sup/>
                            <m:e>
                              <m:sSubSup>
                                <m:sSubSupPr>
                                  <m:ctrlPr>
                                    <a:rPr lang="en-US" sz="2000" i="1">
                                      <a:latin typeface="Cambria Math" charset="0"/>
                                    </a:rPr>
                                  </m:ctrlPr>
                                </m:sSubSupPr>
                                <m:e>
                                  <m:r>
                                    <a:rPr lang="en-US" sz="2000" i="1">
                                      <a:latin typeface="Cambria Math" charset="0"/>
                                    </a:rPr>
                                    <m:t>𝑣</m:t>
                                  </m:r>
                                </m:e>
                                <m:sub>
                                  <m:r>
                                    <a:rPr lang="en-US" sz="2000" i="1">
                                      <a:latin typeface="Cambria Math" charset="0"/>
                                    </a:rPr>
                                    <m:t>𝑛</m:t>
                                  </m:r>
                                </m:sub>
                                <m:sup>
                                  <m:r>
                                    <a:rPr lang="en-US" sz="2000" i="1">
                                      <a:latin typeface="Cambria Math" charset="0"/>
                                    </a:rPr>
                                    <m:t>∗</m:t>
                                  </m:r>
                                </m:sup>
                              </m:sSubSup>
                            </m:e>
                          </m:nary>
                        </m:e>
                      </m:func>
                    </m:oMath>
                  </m:oMathPara>
                </a14:m>
                <a:endParaRPr lang="en-US" sz="2000" b="0" i="1" dirty="0" smtClean="0">
                  <a:latin typeface="Cambria Math" charset="0"/>
                </a:endParaRPr>
              </a:p>
              <a:p>
                <a:pPr marL="114300" indent="0">
                  <a:spcAft>
                    <a:spcPts val="600"/>
                  </a:spcAft>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n-US" sz="2000" b="0" i="1" smtClean="0">
                              <a:latin typeface="Cambria Math" charset="0"/>
                            </a:rPr>
                            <m:t>𝑋</m:t>
                          </m:r>
                        </m:e>
                        <m:sub>
                          <m:sSup>
                            <m:sSupPr>
                              <m:ctrlPr>
                                <a:rPr lang="en-US" sz="2000" i="1">
                                  <a:latin typeface="Cambria Math" charset="0"/>
                                </a:rPr>
                              </m:ctrlPr>
                            </m:sSupPr>
                            <m:e>
                              <m:r>
                                <a:rPr lang="en-US" sz="2000" i="1">
                                  <a:latin typeface="Cambria Math" charset="0"/>
                                </a:rPr>
                                <m:t>ℛ</m:t>
                              </m:r>
                            </m:e>
                            <m:sup>
                              <m:r>
                                <a:rPr lang="en-US" sz="2000" i="1">
                                  <a:latin typeface="Cambria Math" charset="0"/>
                                </a:rPr>
                                <m:t>∗</m:t>
                              </m:r>
                            </m:sup>
                          </m:sSup>
                        </m:sub>
                      </m:sSub>
                      <m:r>
                        <a:rPr lang="en-US" sz="2000" b="0" i="1" smtClean="0">
                          <a:latin typeface="Cambria Math" charset="0"/>
                        </a:rPr>
                        <m:t>∈</m:t>
                      </m:r>
                      <m:func>
                        <m:funcPr>
                          <m:ctrlPr>
                            <a:rPr lang="en-US" sz="2000" i="1">
                              <a:latin typeface="Cambria Math" charset="0"/>
                            </a:rPr>
                          </m:ctrlPr>
                        </m:funcPr>
                        <m:fName>
                          <m:limLow>
                            <m:limLowPr>
                              <m:ctrlPr>
                                <a:rPr lang="en-US" sz="2000" i="1">
                                  <a:latin typeface="Cambria Math" charset="0"/>
                                </a:rPr>
                              </m:ctrlPr>
                            </m:limLowPr>
                            <m:e>
                              <m:r>
                                <m:rPr>
                                  <m:sty m:val="p"/>
                                </m:rPr>
                                <a:rPr lang="en-US" sz="2000">
                                  <a:latin typeface="Cambria Math" charset="0"/>
                                </a:rPr>
                                <m:t>argmax</m:t>
                              </m:r>
                            </m:e>
                            <m:lim>
                              <m:r>
                                <a:rPr lang="en-US" sz="2000" b="0" i="1" smtClean="0">
                                  <a:latin typeface="Cambria Math" charset="0"/>
                                </a:rPr>
                                <m:t>𝑆</m:t>
                              </m:r>
                              <m:r>
                                <a:rPr lang="en-US" sz="2000" i="1">
                                  <a:latin typeface="Cambria Math" charset="0"/>
                                </a:rPr>
                                <m:t>∈</m:t>
                              </m:r>
                              <m:sSup>
                                <m:sSupPr>
                                  <m:ctrlPr>
                                    <a:rPr lang="en-US" sz="2000" i="1">
                                      <a:latin typeface="Cambria Math" charset="0"/>
                                    </a:rPr>
                                  </m:ctrlPr>
                                </m:sSupPr>
                                <m:e>
                                  <m:r>
                                    <a:rPr lang="en-US" sz="2000" i="1">
                                      <a:latin typeface="Cambria Math" charset="0"/>
                                    </a:rPr>
                                    <m:t>ℛ</m:t>
                                  </m:r>
                                </m:e>
                                <m:sup>
                                  <m:r>
                                    <a:rPr lang="en-US" sz="2000" i="1">
                                      <a:latin typeface="Cambria Math" charset="0"/>
                                    </a:rPr>
                                    <m:t>∗</m:t>
                                  </m:r>
                                </m:sup>
                              </m:sSup>
                            </m:lim>
                          </m:limLow>
                        </m:fName>
                        <m:e>
                          <m:nary>
                            <m:naryPr>
                              <m:chr m:val="∑"/>
                              <m:limLoc m:val="subSup"/>
                              <m:supHide m:val="on"/>
                              <m:ctrlPr>
                                <a:rPr lang="en-US" sz="2000" i="1">
                                  <a:latin typeface="Cambria Math" charset="0"/>
                                </a:rPr>
                              </m:ctrlPr>
                            </m:naryPr>
                            <m:sub>
                              <m:r>
                                <a:rPr lang="en-US" sz="2000" i="1">
                                  <a:latin typeface="Cambria Math" charset="0"/>
                                </a:rPr>
                                <m:t>𝑛</m:t>
                              </m:r>
                              <m:r>
                                <a:rPr lang="en-US" sz="2000" i="1">
                                  <a:latin typeface="Cambria Math" charset="0"/>
                                </a:rPr>
                                <m:t>∈</m:t>
                              </m:r>
                              <m:r>
                                <a:rPr lang="en-US" sz="2000" b="0" i="1" smtClean="0">
                                  <a:latin typeface="Cambria Math" charset="0"/>
                                </a:rPr>
                                <m:t>𝑆</m:t>
                              </m:r>
                            </m:sub>
                            <m:sup/>
                            <m:e>
                              <m:sSubSup>
                                <m:sSubSupPr>
                                  <m:ctrlPr>
                                    <a:rPr lang="en-US" sz="2000" i="1">
                                      <a:latin typeface="Cambria Math" charset="0"/>
                                    </a:rPr>
                                  </m:ctrlPr>
                                </m:sSubSupPr>
                                <m:e>
                                  <m:r>
                                    <a:rPr lang="en-US" sz="2000" i="1">
                                      <a:latin typeface="Cambria Math" charset="0"/>
                                    </a:rPr>
                                    <m:t>𝑣</m:t>
                                  </m:r>
                                </m:e>
                                <m:sub>
                                  <m:r>
                                    <a:rPr lang="en-US" sz="2000" i="1">
                                      <a:latin typeface="Cambria Math" charset="0"/>
                                    </a:rPr>
                                    <m:t>𝑛</m:t>
                                  </m:r>
                                </m:sub>
                                <m:sup>
                                  <m:r>
                                    <a:rPr lang="en-US" sz="2000" i="1">
                                      <a:latin typeface="Cambria Math" charset="0"/>
                                    </a:rPr>
                                    <m:t>∗</m:t>
                                  </m:r>
                                </m:sup>
                              </m:sSubSup>
                            </m:e>
                          </m:nary>
                        </m:e>
                      </m:func>
                    </m:oMath>
                  </m:oMathPara>
                </a14:m>
                <a:endParaRPr lang="en-US" sz="2000" i="1" dirty="0" smtClean="0">
                  <a:latin typeface="Cambria Math"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7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53</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89884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charset="0"/>
                            </a:rPr>
                          </m:ctrlPr>
                        </m:accPr>
                        <m:e>
                          <m:r>
                            <a:rPr lang="en-US" sz="2000" i="1">
                              <a:latin typeface="Cambria Math" charset="0"/>
                            </a:rPr>
                            <m:t>𝜌</m:t>
                          </m:r>
                        </m:e>
                      </m:acc>
                      <m:d>
                        <m:dPr>
                          <m:ctrlPr>
                            <a:rPr lang="en-US" sz="2000" i="1">
                              <a:latin typeface="Cambria Math" charset="0"/>
                            </a:rPr>
                          </m:ctrlPr>
                        </m:dPr>
                        <m:e>
                          <m:r>
                            <a:rPr lang="en-US" sz="2000" i="1">
                              <a:latin typeface="Cambria Math" charset="0"/>
                            </a:rPr>
                            <m:t>𝛼</m:t>
                          </m:r>
                        </m:e>
                      </m:d>
                      <m:r>
                        <a:rPr lang="en-US" sz="2000" i="1">
                          <a:latin typeface="Cambria Math" charset="0"/>
                        </a:rPr>
                        <m:t>=</m:t>
                      </m:r>
                      <m:f>
                        <m:fPr>
                          <m:ctrlPr>
                            <a:rPr lang="en-US" sz="2000" i="1">
                              <a:solidFill>
                                <a:srgbClr val="C00000"/>
                              </a:solidFill>
                              <a:latin typeface="Cambria Math" charset="0"/>
                            </a:rPr>
                          </m:ctrlPr>
                        </m:fPr>
                        <m:num>
                          <m:r>
                            <a:rPr lang="en-US" sz="2000" i="1" smtClean="0">
                              <a:solidFill>
                                <a:schemeClr val="tx1"/>
                              </a:solidFill>
                              <a:latin typeface="Cambria Math" charset="0"/>
                            </a:rPr>
                            <m:t>𝛼</m:t>
                          </m:r>
                          <m:d>
                            <m:dPr>
                              <m:begChr m:val="|"/>
                              <m:endChr m:val="|"/>
                              <m:ctrlPr>
                                <a:rPr lang="en-US" sz="2000" i="1">
                                  <a:solidFill>
                                    <a:srgbClr val="C00000"/>
                                  </a:solidFill>
                                  <a:latin typeface="Cambria Math" charset="0"/>
                                </a:rPr>
                              </m:ctrlPr>
                            </m:dPr>
                            <m:e>
                              <m:acc>
                                <m:accPr>
                                  <m:chr m:val="̂"/>
                                  <m:ctrlPr>
                                    <a:rPr lang="en-US" sz="2000" i="1">
                                      <a:solidFill>
                                        <a:srgbClr val="C00000"/>
                                      </a:solidFill>
                                      <a:latin typeface="Cambria Math" charset="0"/>
                                    </a:rPr>
                                  </m:ctrlPr>
                                </m:accPr>
                                <m:e>
                                  <m:r>
                                    <a:rPr lang="en-US" sz="2000" i="1">
                                      <a:solidFill>
                                        <a:srgbClr val="C00000"/>
                                      </a:solidFill>
                                      <a:latin typeface="Cambria Math" charset="0"/>
                                    </a:rPr>
                                    <m:t>𝑋</m:t>
                                  </m:r>
                                </m:e>
                              </m:acc>
                              <m:sSub>
                                <m:sSubPr>
                                  <m:ctrlPr>
                                    <a:rPr lang="en-US" sz="2000" i="1">
                                      <a:solidFill>
                                        <a:srgbClr val="C00000"/>
                                      </a:solidFill>
                                      <a:latin typeface="Cambria Math" charset="0"/>
                                    </a:rPr>
                                  </m:ctrlPr>
                                </m:sSubPr>
                                <m:e>
                                  <m:r>
                                    <a:rPr lang="en-US" sz="2000" i="1">
                                      <a:solidFill>
                                        <a:srgbClr val="C00000"/>
                                      </a:solidFill>
                                      <a:latin typeface="Cambria Math" charset="0"/>
                                    </a:rPr>
                                    <m:t>∩</m:t>
                                  </m:r>
                                  <m:r>
                                    <a:rPr lang="en-US" sz="2000" i="1">
                                      <a:solidFill>
                                        <a:srgbClr val="C00000"/>
                                      </a:solidFill>
                                      <a:latin typeface="Cambria Math" charset="0"/>
                                    </a:rPr>
                                    <m:t>𝑋</m:t>
                                  </m:r>
                                </m:e>
                                <m:sub>
                                  <m:sSup>
                                    <m:sSupPr>
                                      <m:ctrlPr>
                                        <a:rPr lang="en-US" sz="2000" i="1">
                                          <a:solidFill>
                                            <a:srgbClr val="C00000"/>
                                          </a:solidFill>
                                          <a:latin typeface="Cambria Math" charset="0"/>
                                        </a:rPr>
                                      </m:ctrlPr>
                                    </m:sSupPr>
                                    <m:e>
                                      <m:r>
                                        <a:rPr lang="en-US" sz="2000" i="1">
                                          <a:solidFill>
                                            <a:srgbClr val="C00000"/>
                                          </a:solidFill>
                                          <a:latin typeface="Cambria Math" charset="0"/>
                                        </a:rPr>
                                        <m:t>ℛ</m:t>
                                      </m:r>
                                    </m:e>
                                    <m:sup>
                                      <m:r>
                                        <a:rPr lang="en-US" sz="2000" i="1">
                                          <a:solidFill>
                                            <a:srgbClr val="C00000"/>
                                          </a:solidFill>
                                          <a:latin typeface="Cambria Math" charset="0"/>
                                        </a:rPr>
                                        <m:t>∗</m:t>
                                      </m:r>
                                    </m:sup>
                                  </m:sSup>
                                </m:sub>
                              </m:sSub>
                            </m:e>
                          </m:d>
                          <m:r>
                            <a:rPr lang="en-US" sz="2000" i="1" smtClean="0">
                              <a:solidFill>
                                <a:schemeClr val="tx1"/>
                              </a:solidFill>
                              <a:latin typeface="Cambria Math" charset="0"/>
                            </a:rPr>
                            <m:t>+</m:t>
                          </m:r>
                          <m:nary>
                            <m:naryPr>
                              <m:chr m:val="∑"/>
                              <m:limLoc m:val="subSup"/>
                              <m:supHide m:val="on"/>
                              <m:ctrlPr>
                                <a:rPr lang="en-US" sz="2000" i="1">
                                  <a:solidFill>
                                    <a:schemeClr val="tx1"/>
                                  </a:solidFill>
                                  <a:latin typeface="Cambria Math" charset="0"/>
                                </a:rPr>
                              </m:ctrlPr>
                            </m:naryPr>
                            <m:sub>
                              <m:r>
                                <a:rPr lang="en-US" sz="2000" i="1">
                                  <a:solidFill>
                                    <a:schemeClr val="tx1"/>
                                  </a:solidFill>
                                  <a:latin typeface="Cambria Math" charset="0"/>
                                </a:rPr>
                                <m:t>𝑛</m:t>
                              </m:r>
                              <m:r>
                                <a:rPr lang="en-US" sz="2000" i="1">
                                  <a:solidFill>
                                    <a:schemeClr val="tx1"/>
                                  </a:solidFill>
                                  <a:latin typeface="Cambria Math" charset="0"/>
                                </a:rPr>
                                <m:t>∈</m:t>
                              </m:r>
                              <m:d>
                                <m:dPr>
                                  <m:ctrlPr>
                                    <a:rPr lang="en-US" sz="2000" i="1">
                                      <a:solidFill>
                                        <a:schemeClr val="tx1"/>
                                      </a:solidFill>
                                      <a:latin typeface="Cambria Math" charset="0"/>
                                    </a:rPr>
                                  </m:ctrlPr>
                                </m:dPr>
                                <m:e>
                                  <m:r>
                                    <a:rPr lang="en-US" sz="2000" i="1">
                                      <a:solidFill>
                                        <a:schemeClr val="tx1"/>
                                      </a:solidFill>
                                      <a:latin typeface="Cambria Math" charset="0"/>
                                    </a:rPr>
                                    <m:t>𝒳</m:t>
                                  </m:r>
                                  <m:r>
                                    <a:rPr lang="en-US" sz="2000" i="1">
                                      <a:solidFill>
                                        <a:schemeClr val="tx1"/>
                                      </a:solidFill>
                                      <a:latin typeface="Cambria Math" charset="0"/>
                                    </a:rPr>
                                    <m:t>−</m:t>
                                  </m:r>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e>
                              </m:d>
                              <m:r>
                                <a:rPr lang="en-US" sz="2000" i="1">
                                  <a:solidFill>
                                    <a:schemeClr val="tx1"/>
                                  </a:solidFill>
                                  <a:latin typeface="Cambria Math" charset="0"/>
                                </a:rPr>
                                <m:t>∩</m:t>
                              </m:r>
                              <m:sSub>
                                <m:sSubPr>
                                  <m:ctrlPr>
                                    <a:rPr lang="en-US" sz="2000" i="1">
                                      <a:solidFill>
                                        <a:schemeClr val="tx1"/>
                                      </a:solidFill>
                                      <a:latin typeface="Cambria Math" charset="0"/>
                                    </a:rPr>
                                  </m:ctrlPr>
                                </m:sSubPr>
                                <m:e>
                                  <m:r>
                                    <a:rPr lang="en-US" sz="2000" i="1">
                                      <a:solidFill>
                                        <a:schemeClr val="tx1"/>
                                      </a:solidFill>
                                      <a:latin typeface="Cambria Math" charset="0"/>
                                    </a:rPr>
                                    <m:t>𝑋</m:t>
                                  </m:r>
                                </m:e>
                                <m:sub>
                                  <m:sSup>
                                    <m:sSupPr>
                                      <m:ctrlPr>
                                        <a:rPr lang="en-US" sz="2000" i="1">
                                          <a:solidFill>
                                            <a:schemeClr val="tx1"/>
                                          </a:solidFill>
                                          <a:latin typeface="Cambria Math" charset="0"/>
                                        </a:rPr>
                                      </m:ctrlPr>
                                    </m:sSupPr>
                                    <m:e>
                                      <m:r>
                                        <a:rPr lang="en-US" sz="2000" i="1">
                                          <a:solidFill>
                                            <a:schemeClr val="tx1"/>
                                          </a:solidFill>
                                          <a:latin typeface="Cambria Math" charset="0"/>
                                        </a:rPr>
                                        <m:t>ℛ</m:t>
                                      </m:r>
                                    </m:e>
                                    <m:sup>
                                      <m:r>
                                        <a:rPr lang="en-US" sz="2000" i="1">
                                          <a:solidFill>
                                            <a:schemeClr val="tx1"/>
                                          </a:solidFill>
                                          <a:latin typeface="Cambria Math" charset="0"/>
                                        </a:rPr>
                                        <m:t>∗</m:t>
                                      </m:r>
                                    </m:sup>
                                  </m:sSup>
                                </m:sub>
                              </m:sSub>
                            </m:sub>
                            <m:sup/>
                            <m:e>
                              <m:sSubSup>
                                <m:sSubSupPr>
                                  <m:ctrlPr>
                                    <a:rPr lang="en-US" sz="2000" i="1">
                                      <a:solidFill>
                                        <a:schemeClr val="tx1"/>
                                      </a:solidFill>
                                      <a:latin typeface="Cambria Math" charset="0"/>
                                    </a:rPr>
                                  </m:ctrlPr>
                                </m:sSubSupPr>
                                <m:e>
                                  <m:r>
                                    <a:rPr lang="en-US" sz="2000" i="1">
                                      <a:solidFill>
                                        <a:schemeClr val="tx1"/>
                                      </a:solidFill>
                                      <a:latin typeface="Cambria Math" charset="0"/>
                                    </a:rPr>
                                    <m:t>𝑣</m:t>
                                  </m:r>
                                </m:e>
                                <m:sub>
                                  <m:r>
                                    <a:rPr lang="en-US" sz="2000" i="1">
                                      <a:solidFill>
                                        <a:schemeClr val="tx1"/>
                                      </a:solidFill>
                                      <a:latin typeface="Cambria Math" charset="0"/>
                                    </a:rPr>
                                    <m:t>𝑛</m:t>
                                  </m:r>
                                </m:sub>
                                <m:sup>
                                  <m:r>
                                    <a:rPr lang="en-US" sz="2000" i="1">
                                      <a:solidFill>
                                        <a:schemeClr val="tx1"/>
                                      </a:solidFill>
                                      <a:latin typeface="Cambria Math" charset="0"/>
                                    </a:rPr>
                                    <m:t>∗</m:t>
                                  </m:r>
                                </m:sup>
                              </m:sSubSup>
                            </m:e>
                          </m:nary>
                        </m:num>
                        <m:den>
                          <m:r>
                            <a:rPr lang="en-US" sz="2000" i="1" smtClean="0">
                              <a:solidFill>
                                <a:schemeClr val="tx1"/>
                              </a:solidFill>
                              <a:latin typeface="Cambria Math" charset="0"/>
                            </a:rPr>
                            <m:t>𝛼</m:t>
                          </m:r>
                          <m:d>
                            <m:dPr>
                              <m:begChr m:val="|"/>
                              <m:endChr m:val="|"/>
                              <m:ctrlPr>
                                <a:rPr lang="en-US" sz="2000" i="1">
                                  <a:solidFill>
                                    <a:srgbClr val="C00000"/>
                                  </a:solidFill>
                                  <a:latin typeface="Cambria Math" charset="0"/>
                                </a:rPr>
                              </m:ctrlPr>
                            </m:dPr>
                            <m:e>
                              <m:acc>
                                <m:accPr>
                                  <m:chr m:val="̂"/>
                                  <m:ctrlPr>
                                    <a:rPr lang="en-US" sz="2000" i="1">
                                      <a:solidFill>
                                        <a:srgbClr val="C00000"/>
                                      </a:solidFill>
                                      <a:latin typeface="Cambria Math" charset="0"/>
                                    </a:rPr>
                                  </m:ctrlPr>
                                </m:accPr>
                                <m:e>
                                  <m:r>
                                    <a:rPr lang="en-US" sz="2000" i="1">
                                      <a:solidFill>
                                        <a:srgbClr val="C00000"/>
                                      </a:solidFill>
                                      <a:latin typeface="Cambria Math" charset="0"/>
                                    </a:rPr>
                                    <m:t>𝑋</m:t>
                                  </m:r>
                                </m:e>
                              </m:acc>
                              <m:sSub>
                                <m:sSubPr>
                                  <m:ctrlPr>
                                    <a:rPr lang="en-US" sz="2000" i="1">
                                      <a:solidFill>
                                        <a:srgbClr val="C00000"/>
                                      </a:solidFill>
                                      <a:latin typeface="Cambria Math" charset="0"/>
                                    </a:rPr>
                                  </m:ctrlPr>
                                </m:sSubPr>
                                <m:e>
                                  <m:r>
                                    <a:rPr lang="en-US" sz="2000" i="1">
                                      <a:solidFill>
                                        <a:srgbClr val="C00000"/>
                                      </a:solidFill>
                                      <a:latin typeface="Cambria Math" charset="0"/>
                                    </a:rPr>
                                    <m:t>∩</m:t>
                                  </m:r>
                                  <m:r>
                                    <a:rPr lang="en-US" sz="2000" i="1">
                                      <a:solidFill>
                                        <a:srgbClr val="C00000"/>
                                      </a:solidFill>
                                      <a:latin typeface="Cambria Math" charset="0"/>
                                    </a:rPr>
                                    <m:t>𝑋</m:t>
                                  </m:r>
                                </m:e>
                                <m:sub>
                                  <m:r>
                                    <a:rPr lang="en-US" sz="2000" i="1">
                                      <a:solidFill>
                                        <a:srgbClr val="C00000"/>
                                      </a:solidFill>
                                      <a:latin typeface="Cambria Math" charset="0"/>
                                    </a:rPr>
                                    <m:t>𝒫</m:t>
                                  </m:r>
                                </m:sub>
                              </m:sSub>
                            </m:e>
                          </m:d>
                          <m:r>
                            <a:rPr lang="en-US" sz="2000" i="1" smtClean="0">
                              <a:solidFill>
                                <a:schemeClr val="tx1"/>
                              </a:solidFill>
                              <a:latin typeface="Cambria Math" charset="0"/>
                            </a:rPr>
                            <m:t>+</m:t>
                          </m:r>
                          <m:nary>
                            <m:naryPr>
                              <m:chr m:val="∑"/>
                              <m:limLoc m:val="subSup"/>
                              <m:supHide m:val="on"/>
                              <m:ctrlPr>
                                <a:rPr lang="en-US" sz="2000" i="1">
                                  <a:solidFill>
                                    <a:schemeClr val="tx1"/>
                                  </a:solidFill>
                                  <a:latin typeface="Cambria Math" charset="0"/>
                                </a:rPr>
                              </m:ctrlPr>
                            </m:naryPr>
                            <m:sub>
                              <m:r>
                                <a:rPr lang="en-US" sz="2000" i="1">
                                  <a:solidFill>
                                    <a:schemeClr val="tx1"/>
                                  </a:solidFill>
                                  <a:latin typeface="Cambria Math" charset="0"/>
                                </a:rPr>
                                <m:t>𝑛</m:t>
                              </m:r>
                              <m:r>
                                <a:rPr lang="en-US" sz="2000" i="1">
                                  <a:solidFill>
                                    <a:schemeClr val="tx1"/>
                                  </a:solidFill>
                                  <a:latin typeface="Cambria Math" charset="0"/>
                                </a:rPr>
                                <m:t>∈</m:t>
                              </m:r>
                              <m:d>
                                <m:dPr>
                                  <m:ctrlPr>
                                    <a:rPr lang="en-US" sz="2000" i="1">
                                      <a:solidFill>
                                        <a:schemeClr val="tx1"/>
                                      </a:solidFill>
                                      <a:latin typeface="Cambria Math" charset="0"/>
                                    </a:rPr>
                                  </m:ctrlPr>
                                </m:dPr>
                                <m:e>
                                  <m:r>
                                    <a:rPr lang="en-US" sz="2000" i="1">
                                      <a:solidFill>
                                        <a:schemeClr val="tx1"/>
                                      </a:solidFill>
                                      <a:latin typeface="Cambria Math" charset="0"/>
                                    </a:rPr>
                                    <m:t>𝒳</m:t>
                                  </m:r>
                                  <m:r>
                                    <a:rPr lang="en-US" sz="2000" i="1">
                                      <a:solidFill>
                                        <a:schemeClr val="tx1"/>
                                      </a:solidFill>
                                      <a:latin typeface="Cambria Math" charset="0"/>
                                    </a:rPr>
                                    <m:t>−</m:t>
                                  </m:r>
                                  <m:acc>
                                    <m:accPr>
                                      <m:chr m:val="̂"/>
                                      <m:ctrlPr>
                                        <a:rPr lang="en-US" sz="2000" i="1">
                                          <a:solidFill>
                                            <a:schemeClr val="tx1"/>
                                          </a:solidFill>
                                          <a:latin typeface="Cambria Math" charset="0"/>
                                        </a:rPr>
                                      </m:ctrlPr>
                                    </m:accPr>
                                    <m:e>
                                      <m:r>
                                        <a:rPr lang="en-US" sz="2000" i="1">
                                          <a:solidFill>
                                            <a:schemeClr val="tx1"/>
                                          </a:solidFill>
                                          <a:latin typeface="Cambria Math" charset="0"/>
                                        </a:rPr>
                                        <m:t>𝑋</m:t>
                                      </m:r>
                                    </m:e>
                                  </m:acc>
                                </m:e>
                              </m:d>
                              <m:r>
                                <a:rPr lang="en-US" sz="2000" i="1">
                                  <a:solidFill>
                                    <a:schemeClr val="tx1"/>
                                  </a:solidFill>
                                  <a:latin typeface="Cambria Math" charset="0"/>
                                </a:rPr>
                                <m:t>∩</m:t>
                              </m:r>
                              <m:sSub>
                                <m:sSubPr>
                                  <m:ctrlPr>
                                    <a:rPr lang="en-US" sz="2000" i="1">
                                      <a:solidFill>
                                        <a:schemeClr val="tx1"/>
                                      </a:solidFill>
                                      <a:latin typeface="Cambria Math" charset="0"/>
                                    </a:rPr>
                                  </m:ctrlPr>
                                </m:sSubPr>
                                <m:e>
                                  <m:r>
                                    <a:rPr lang="en-US" sz="2000" i="1">
                                      <a:solidFill>
                                        <a:schemeClr val="tx1"/>
                                      </a:solidFill>
                                      <a:latin typeface="Cambria Math" charset="0"/>
                                    </a:rPr>
                                    <m:t>𝑋</m:t>
                                  </m:r>
                                </m:e>
                                <m:sub>
                                  <m:r>
                                    <a:rPr lang="en-US" sz="2000" i="1">
                                      <a:solidFill>
                                        <a:schemeClr val="tx1"/>
                                      </a:solidFill>
                                      <a:latin typeface="Cambria Math" charset="0"/>
                                    </a:rPr>
                                    <m:t>𝒪</m:t>
                                  </m:r>
                                </m:sub>
                              </m:sSub>
                            </m:sub>
                            <m:sup/>
                            <m:e>
                              <m:sSubSup>
                                <m:sSubSupPr>
                                  <m:ctrlPr>
                                    <a:rPr lang="en-US" sz="2000" i="1">
                                      <a:solidFill>
                                        <a:schemeClr val="tx1"/>
                                      </a:solidFill>
                                      <a:latin typeface="Cambria Math" charset="0"/>
                                    </a:rPr>
                                  </m:ctrlPr>
                                </m:sSubSupPr>
                                <m:e>
                                  <m:r>
                                    <a:rPr lang="en-US" sz="2000" i="1">
                                      <a:solidFill>
                                        <a:schemeClr val="tx1"/>
                                      </a:solidFill>
                                      <a:latin typeface="Cambria Math" charset="0"/>
                                    </a:rPr>
                                    <m:t>𝑣</m:t>
                                  </m:r>
                                </m:e>
                                <m:sub>
                                  <m:r>
                                    <a:rPr lang="en-US" sz="2000" i="1">
                                      <a:solidFill>
                                        <a:schemeClr val="tx1"/>
                                      </a:solidFill>
                                      <a:latin typeface="Cambria Math" charset="0"/>
                                    </a:rPr>
                                    <m:t>𝑛</m:t>
                                  </m:r>
                                </m:sub>
                                <m:sup>
                                  <m:r>
                                    <a:rPr lang="en-US" sz="2000" i="1">
                                      <a:solidFill>
                                        <a:schemeClr val="tx1"/>
                                      </a:solidFill>
                                      <a:latin typeface="Cambria Math" charset="0"/>
                                    </a:rPr>
                                    <m:t>∗</m:t>
                                  </m:r>
                                </m:sup>
                              </m:sSubSup>
                            </m:e>
                          </m:nary>
                        </m:den>
                      </m:f>
                    </m:oMath>
                  </m:oMathPara>
                </a14:m>
                <a:endParaRPr lang="en-US" dirty="0"/>
              </a:p>
              <a:p>
                <a:pPr marL="411480" lvl="1" indent="0">
                  <a:buNone/>
                </a:pPr>
                <a:r>
                  <a:rPr lang="en-US" dirty="0" smtClean="0"/>
                  <a:t>For </a:t>
                </a:r>
                <a14:m>
                  <m:oMath xmlns:m="http://schemas.openxmlformats.org/officeDocument/2006/math">
                    <m:acc>
                      <m:accPr>
                        <m:chr m:val="̂"/>
                        <m:ctrlPr>
                          <a:rPr lang="en-US" i="1">
                            <a:latin typeface="Cambria Math" charset="0"/>
                          </a:rPr>
                        </m:ctrlPr>
                      </m:accPr>
                      <m:e>
                        <m:r>
                          <a:rPr lang="en-US" i="1">
                            <a:latin typeface="Cambria Math" charset="0"/>
                          </a:rPr>
                          <m:t>𝜌</m:t>
                        </m:r>
                      </m:e>
                    </m:acc>
                    <m:d>
                      <m:dPr>
                        <m:ctrlPr>
                          <a:rPr lang="en-US" i="1">
                            <a:latin typeface="Cambria Math" charset="0"/>
                          </a:rPr>
                        </m:ctrlPr>
                      </m:dPr>
                      <m:e>
                        <m:r>
                          <a:rPr lang="en-US" b="0" i="1" smtClean="0">
                            <a:latin typeface="Cambria Math" charset="0"/>
                          </a:rPr>
                          <m:t>⋅</m:t>
                        </m:r>
                      </m:e>
                    </m:d>
                  </m:oMath>
                </a14:m>
                <a:r>
                  <a:rPr lang="en-US" dirty="0" smtClean="0"/>
                  <a:t> to achieve its minimum of </a:t>
                </a:r>
                <a14:m>
                  <m:oMath xmlns:m="http://schemas.openxmlformats.org/officeDocument/2006/math">
                    <m:sSup>
                      <m:sSupPr>
                        <m:ctrlPr>
                          <a:rPr lang="en-US" i="1">
                            <a:latin typeface="Cambria Math" charset="0"/>
                          </a:rPr>
                        </m:ctrlPr>
                      </m:sSupPr>
                      <m:e>
                        <m:r>
                          <a:rPr lang="en-US" i="1">
                            <a:latin typeface="Cambria Math" charset="0"/>
                          </a:rPr>
                          <m:t>𝜌</m:t>
                        </m:r>
                      </m:e>
                      <m:sup>
                        <m:r>
                          <a:rPr lang="en-US" i="1">
                            <a:latin typeface="Cambria Math" charset="0"/>
                          </a:rPr>
                          <m:t>∗</m:t>
                        </m:r>
                      </m:sup>
                    </m:sSup>
                  </m:oMath>
                </a14:m>
                <a:r>
                  <a:rPr lang="en-US" dirty="0" smtClean="0"/>
                  <a:t> when </a:t>
                </a:r>
                <a14:m>
                  <m:oMath xmlns:m="http://schemas.openxmlformats.org/officeDocument/2006/math">
                    <m:r>
                      <a:rPr lang="en-US" b="0" i="1" smtClean="0">
                        <a:latin typeface="Cambria Math" charset="0"/>
                      </a:rPr>
                      <m:t>𝛼</m:t>
                    </m:r>
                    <m:r>
                      <a:rPr lang="en-US" b="0" i="1" smtClean="0">
                        <a:latin typeface="Cambria Math" charset="0"/>
                      </a:rPr>
                      <m:t>=1</m:t>
                    </m:r>
                  </m:oMath>
                </a14:m>
                <a:r>
                  <a:rPr lang="en-US" dirty="0" smtClean="0"/>
                  <a:t>, it must be a constant function, which requires </a:t>
                </a:r>
                <a14:m>
                  <m:oMath xmlns:m="http://schemas.openxmlformats.org/officeDocument/2006/math">
                    <m:f>
                      <m:fPr>
                        <m:ctrlPr>
                          <a:rPr lang="en-US" i="1">
                            <a:latin typeface="Cambria Math" charset="0"/>
                          </a:rPr>
                        </m:ctrlPr>
                      </m:fPr>
                      <m:num>
                        <m:d>
                          <m:dPr>
                            <m:begChr m:val="|"/>
                            <m:endChr m:val="|"/>
                            <m:ctrlPr>
                              <a:rPr lang="en-US" i="1">
                                <a:latin typeface="Cambria Math" charset="0"/>
                              </a:rPr>
                            </m:ctrlPr>
                          </m:dPr>
                          <m:e>
                            <m:sSub>
                              <m:sSubPr>
                                <m:ctrlPr>
                                  <a:rPr lang="en-US" i="1">
                                    <a:latin typeface="Cambria Math" charset="0"/>
                                  </a:rPr>
                                </m:ctrlPr>
                              </m:sSubPr>
                              <m:e>
                                <m:acc>
                                  <m:accPr>
                                    <m:chr m:val="̂"/>
                                    <m:ctrlPr>
                                      <a:rPr lang="en-US" b="0" i="1" smtClean="0">
                                        <a:latin typeface="Cambria Math" charset="0"/>
                                      </a:rPr>
                                    </m:ctrlPr>
                                  </m:accPr>
                                  <m:e>
                                    <m:r>
                                      <a:rPr lang="en-US" b="0" i="1" smtClean="0">
                                        <a:latin typeface="Cambria Math" charset="0"/>
                                      </a:rPr>
                                      <m:t>𝑋</m:t>
                                    </m:r>
                                  </m:e>
                                </m:acc>
                                <m:r>
                                  <a:rPr lang="en-US" b="0" i="1" smtClean="0">
                                    <a:latin typeface="Cambria Math" charset="0"/>
                                  </a:rPr>
                                  <m:t>∩</m:t>
                                </m:r>
                                <m:r>
                                  <a:rPr lang="en-US" i="1">
                                    <a:latin typeface="Cambria Math" charset="0"/>
                                  </a:rPr>
                                  <m:t>𝑋</m:t>
                                </m:r>
                              </m:e>
                              <m:sub>
                                <m:sSup>
                                  <m:sSupPr>
                                    <m:ctrlPr>
                                      <a:rPr lang="en-US" i="1">
                                        <a:latin typeface="Cambria Math" charset="0"/>
                                      </a:rPr>
                                    </m:ctrlPr>
                                  </m:sSupPr>
                                  <m:e>
                                    <m:r>
                                      <a:rPr lang="en-US" i="1">
                                        <a:latin typeface="Cambria Math" charset="0"/>
                                      </a:rPr>
                                      <m:t>ℛ</m:t>
                                    </m:r>
                                  </m:e>
                                  <m:sup>
                                    <m:r>
                                      <a:rPr lang="en-US" i="1">
                                        <a:latin typeface="Cambria Math" charset="0"/>
                                      </a:rPr>
                                      <m:t>∗</m:t>
                                    </m:r>
                                  </m:sup>
                                </m:sSup>
                              </m:sub>
                            </m:sSub>
                          </m:e>
                        </m:d>
                      </m:num>
                      <m:den>
                        <m:d>
                          <m:dPr>
                            <m:begChr m:val="|"/>
                            <m:endChr m:val="|"/>
                            <m:ctrlPr>
                              <a:rPr lang="en-US" i="1">
                                <a:latin typeface="Cambria Math" charset="0"/>
                              </a:rPr>
                            </m:ctrlPr>
                          </m:dPr>
                          <m:e>
                            <m:sSub>
                              <m:sSubPr>
                                <m:ctrlPr>
                                  <a:rPr lang="en-US" i="1">
                                    <a:latin typeface="Cambria Math" charset="0"/>
                                  </a:rPr>
                                </m:ctrlPr>
                              </m:sSubPr>
                              <m:e>
                                <m:acc>
                                  <m:accPr>
                                    <m:chr m:val="̂"/>
                                    <m:ctrlPr>
                                      <a:rPr lang="en-US" b="0" i="1" smtClean="0">
                                        <a:latin typeface="Cambria Math" charset="0"/>
                                      </a:rPr>
                                    </m:ctrlPr>
                                  </m:accPr>
                                  <m:e>
                                    <m:r>
                                      <a:rPr lang="en-US" b="0" i="1" smtClean="0">
                                        <a:latin typeface="Cambria Math" charset="0"/>
                                      </a:rPr>
                                      <m:t>𝑋</m:t>
                                    </m:r>
                                  </m:e>
                                </m:acc>
                                <m:r>
                                  <a:rPr lang="en-US" b="0" i="1" smtClean="0">
                                    <a:latin typeface="Cambria Math" charset="0"/>
                                  </a:rPr>
                                  <m:t>∩</m:t>
                                </m:r>
                                <m:r>
                                  <a:rPr lang="en-US" i="1">
                                    <a:latin typeface="Cambria Math" charset="0"/>
                                  </a:rPr>
                                  <m:t>𝑋</m:t>
                                </m:r>
                              </m:e>
                              <m:sub>
                                <m:r>
                                  <a:rPr lang="en-US" i="1">
                                    <a:latin typeface="Cambria Math" charset="0"/>
                                  </a:rPr>
                                  <m:t>𝒫</m:t>
                                </m:r>
                              </m:sub>
                            </m:sSub>
                          </m:e>
                        </m:d>
                      </m:den>
                    </m:f>
                    <m:r>
                      <a:rPr lang="en-US" i="1">
                        <a:latin typeface="Cambria Math" charset="0"/>
                      </a:rPr>
                      <m:t>=</m:t>
                    </m:r>
                    <m:sSup>
                      <m:sSupPr>
                        <m:ctrlPr>
                          <a:rPr lang="en-US" i="1">
                            <a:latin typeface="Cambria Math" charset="0"/>
                          </a:rPr>
                        </m:ctrlPr>
                      </m:sSupPr>
                      <m:e>
                        <m:r>
                          <a:rPr lang="en-US" i="1">
                            <a:latin typeface="Cambria Math" charset="0"/>
                          </a:rPr>
                          <m:t>𝜌</m:t>
                        </m:r>
                      </m:e>
                      <m:sup>
                        <m:r>
                          <a:rPr lang="en-US" i="1">
                            <a:latin typeface="Cambria Math" charset="0"/>
                          </a:rPr>
                          <m:t>∗</m:t>
                        </m:r>
                      </m:sup>
                    </m:sSup>
                  </m:oMath>
                </a14:m>
                <a:r>
                  <a:rPr lang="en-US" dirty="0" smtClean="0"/>
                  <a:t>. Then, since </a:t>
                </a:r>
                <a14:m>
                  <m:oMath xmlns:m="http://schemas.openxmlformats.org/officeDocument/2006/math">
                    <m:sSup>
                      <m:sSupPr>
                        <m:ctrlPr>
                          <a:rPr lang="en-US" b="0" i="1" smtClean="0">
                            <a:latin typeface="Cambria Math" charset="0"/>
                          </a:rPr>
                        </m:ctrlPr>
                      </m:sSupPr>
                      <m:e>
                        <m:r>
                          <a:rPr lang="en-US" b="0" i="1" smtClean="0">
                            <a:latin typeface="Cambria Math" charset="0"/>
                          </a:rPr>
                          <m:t>𝑣</m:t>
                        </m:r>
                      </m:e>
                      <m:sup>
                        <m:r>
                          <a:rPr lang="en-US" b="0" i="1" smtClean="0">
                            <a:latin typeface="Cambria Math" charset="0"/>
                          </a:rPr>
                          <m:t>∗</m:t>
                        </m:r>
                      </m:sup>
                    </m:sSup>
                  </m:oMath>
                </a14:m>
                <a:r>
                  <a:rPr lang="en-US" dirty="0" smtClean="0"/>
                  <a:t> is the minimizer with the fewest strictly positive elements, </a:t>
                </a:r>
                <a14:m>
                  <m:oMath xmlns:m="http://schemas.openxmlformats.org/officeDocument/2006/math">
                    <m:d>
                      <m:dPr>
                        <m:begChr m:val="{"/>
                        <m:endChr m:val="}"/>
                        <m:ctrlPr>
                          <a:rPr lang="en-US" i="1">
                            <a:latin typeface="Cambria Math" charset="0"/>
                          </a:rPr>
                        </m:ctrlPr>
                      </m:dPr>
                      <m:e>
                        <m:r>
                          <a:rPr lang="en-US" i="1">
                            <a:latin typeface="Cambria Math" charset="0"/>
                          </a:rPr>
                          <m:t>𝑛</m:t>
                        </m:r>
                      </m:e>
                      <m:e>
                        <m:sSubSup>
                          <m:sSubSupPr>
                            <m:ctrlPr>
                              <a:rPr lang="en-US" b="0" i="1" smtClean="0">
                                <a:latin typeface="Cambria Math" charset="0"/>
                              </a:rPr>
                            </m:ctrlPr>
                          </m:sSubSupPr>
                          <m:e>
                            <m:r>
                              <a:rPr lang="en-US" i="1">
                                <a:latin typeface="Cambria Math" charset="0"/>
                              </a:rPr>
                              <m:t>𝑣</m:t>
                            </m:r>
                          </m:e>
                          <m:sub>
                            <m:r>
                              <a:rPr lang="en-US" i="1">
                                <a:latin typeface="Cambria Math" charset="0"/>
                              </a:rPr>
                              <m:t>𝑛</m:t>
                            </m:r>
                          </m:sub>
                          <m:sup>
                            <m:r>
                              <a:rPr lang="en-US" b="0" i="1" smtClean="0">
                                <a:latin typeface="Cambria Math" charset="0"/>
                              </a:rPr>
                              <m:t>∗</m:t>
                            </m:r>
                          </m:sup>
                        </m:sSubSup>
                        <m:r>
                          <a:rPr lang="en-US" i="1">
                            <a:latin typeface="Cambria Math" charset="0"/>
                          </a:rPr>
                          <m:t>&gt;1</m:t>
                        </m:r>
                      </m:e>
                    </m:d>
                    <m:r>
                      <a:rPr lang="en-US" i="1">
                        <a:latin typeface="Cambria Math" charset="0"/>
                      </a:rPr>
                      <m:t>=∅</m:t>
                    </m:r>
                  </m:oMath>
                </a14:m>
                <a:r>
                  <a:rPr lang="en-US" dirty="0"/>
                  <a:t>.  </a:t>
                </a:r>
                <a14:m>
                  <m:oMath xmlns:m="http://schemas.openxmlformats.org/officeDocument/2006/math">
                    <m:r>
                      <a:rPr lang="en-US" i="1">
                        <a:latin typeface="Cambria Math" charset="0"/>
                        <a:ea typeface="Cambria Math" charset="0"/>
                        <a:cs typeface="Cambria Math" charset="0"/>
                      </a:rPr>
                      <m:t>∎</m:t>
                    </m:r>
                  </m:oMath>
                </a14:m>
                <a:r>
                  <a:rPr lang="en-US" dirty="0"/>
                  <a:t> </a:t>
                </a:r>
              </a:p>
              <a:p>
                <a:pPr marL="1143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13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2F1EEAA-A386-400B-BC27-7A4B3C9F51E1}" type="slidenum">
              <a:rPr lang="en-US" smtClean="0"/>
              <a:t>54</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3232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a:t>
            </a:r>
            <a:endParaRPr lang="en-US" dirty="0"/>
          </a:p>
        </p:txBody>
      </p:sp>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2F1EEAA-A386-400B-BC27-7A4B3C9F51E1}" type="slidenum">
              <a:rPr lang="en-US" smtClean="0"/>
              <a:t>55</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43509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Many Channels to Clear?</a:t>
            </a:r>
            <a:endParaRPr lang="en-US" sz="4400" dirty="0"/>
          </a:p>
        </p:txBody>
      </p:sp>
      <p:sp>
        <p:nvSpPr>
          <p:cNvPr id="4" name="Slide Number Placeholder 3"/>
          <p:cNvSpPr>
            <a:spLocks noGrp="1"/>
          </p:cNvSpPr>
          <p:nvPr>
            <p:ph type="sldNum" sz="quarter" idx="12"/>
          </p:nvPr>
        </p:nvSpPr>
        <p:spPr/>
        <p:txBody>
          <a:bodyPr/>
          <a:lstStyle/>
          <a:p>
            <a:fld id="{12F1EEAA-A386-400B-BC27-7A4B3C9F51E1}" type="slidenum">
              <a:rPr lang="en-US" smtClean="0"/>
              <a:t>56</a:t>
            </a:fld>
            <a:endParaRPr lang="en-US" dirty="0"/>
          </a:p>
        </p:txBody>
      </p:sp>
      <p:sp>
        <p:nvSpPr>
          <p:cNvPr id="7" name="Rectangle 6"/>
          <p:cNvSpPr/>
          <p:nvPr/>
        </p:nvSpPr>
        <p:spPr>
          <a:xfrm>
            <a:off x="2121475" y="3424236"/>
            <a:ext cx="3968751" cy="723901"/>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ectangle 7"/>
          <p:cNvSpPr/>
          <p:nvPr/>
        </p:nvSpPr>
        <p:spPr>
          <a:xfrm>
            <a:off x="2121475" y="3078312"/>
            <a:ext cx="4895850" cy="1475874"/>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9" name="Straight Connector 8"/>
          <p:cNvCxnSpPr/>
          <p:nvPr/>
        </p:nvCxnSpPr>
        <p:spPr>
          <a:xfrm flipH="1">
            <a:off x="2113538" y="1820863"/>
            <a:ext cx="7937" cy="3216275"/>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100838" y="5002213"/>
            <a:ext cx="5576887" cy="20637"/>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121475" y="2844800"/>
            <a:ext cx="5556250" cy="20193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127825" y="2312987"/>
            <a:ext cx="5054600" cy="2343150"/>
          </a:xfrm>
          <a:prstGeom prst="line">
            <a:avLst/>
          </a:prstGeom>
          <a:ln/>
        </p:spPr>
        <p:style>
          <a:lnRef idx="1">
            <a:schemeClr val="dk1"/>
          </a:lnRef>
          <a:fillRef idx="0">
            <a:schemeClr val="dk1"/>
          </a:fillRef>
          <a:effectRef idx="0">
            <a:schemeClr val="dk1"/>
          </a:effectRef>
          <a:fontRef idx="minor">
            <a:schemeClr val="tx1"/>
          </a:fontRef>
        </p:style>
      </p:cxnSp>
      <p:grpSp>
        <p:nvGrpSpPr>
          <p:cNvPr id="13" name="Group 12"/>
          <p:cNvGrpSpPr/>
          <p:nvPr/>
        </p:nvGrpSpPr>
        <p:grpSpPr>
          <a:xfrm>
            <a:off x="471055" y="2911180"/>
            <a:ext cx="6584370" cy="369888"/>
            <a:chOff x="895930" y="2911180"/>
            <a:chExt cx="6584370" cy="369888"/>
          </a:xfrm>
        </p:grpSpPr>
        <p:cxnSp>
          <p:nvCxnSpPr>
            <p:cNvPr id="14" name="Straight Connector 13"/>
            <p:cNvCxnSpPr/>
            <p:nvPr/>
          </p:nvCxnSpPr>
          <p:spPr>
            <a:xfrm>
              <a:off x="2546350" y="3086100"/>
              <a:ext cx="493395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5" name="TextBox 40"/>
            <p:cNvSpPr txBox="1">
              <a:spLocks noChangeArrowheads="1"/>
            </p:cNvSpPr>
            <p:nvPr/>
          </p:nvSpPr>
          <p:spPr bwMode="auto">
            <a:xfrm>
              <a:off x="895930" y="2911180"/>
              <a:ext cx="1498600" cy="369888"/>
            </a:xfrm>
            <a:prstGeom prst="rect">
              <a:avLst/>
            </a:prstGeom>
            <a:noFill/>
            <a:ln w="57150">
              <a:noFill/>
              <a:prstDash val="dash"/>
              <a:miter lim="800000"/>
              <a:headEnd/>
              <a:tailEnd/>
            </a:ln>
          </p:spPr>
          <p:txBody>
            <a:bodyPr>
              <a:spAutoFit/>
            </a:bodyPr>
            <a:lstStyle/>
            <a:p>
              <a:r>
                <a:rPr lang="en-US" dirty="0">
                  <a:latin typeface="Tw Cen MT" pitchFamily="34" charset="0"/>
                </a:rPr>
                <a:t>Reverse Price</a:t>
              </a:r>
            </a:p>
          </p:txBody>
        </p:sp>
      </p:grpSp>
      <p:grpSp>
        <p:nvGrpSpPr>
          <p:cNvPr id="16" name="Group 15"/>
          <p:cNvGrpSpPr/>
          <p:nvPr/>
        </p:nvGrpSpPr>
        <p:grpSpPr>
          <a:xfrm>
            <a:off x="381000" y="4374005"/>
            <a:ext cx="6636325" cy="369888"/>
            <a:chOff x="805875" y="4374005"/>
            <a:chExt cx="6636325" cy="369888"/>
          </a:xfrm>
        </p:grpSpPr>
        <p:cxnSp>
          <p:nvCxnSpPr>
            <p:cNvPr id="17" name="Straight Connector 16"/>
            <p:cNvCxnSpPr/>
            <p:nvPr/>
          </p:nvCxnSpPr>
          <p:spPr>
            <a:xfrm>
              <a:off x="2538413" y="4591050"/>
              <a:ext cx="4903787" cy="635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8" name="TextBox 41"/>
            <p:cNvSpPr txBox="1">
              <a:spLocks noChangeArrowheads="1"/>
            </p:cNvSpPr>
            <p:nvPr/>
          </p:nvSpPr>
          <p:spPr bwMode="auto">
            <a:xfrm>
              <a:off x="805875" y="4374005"/>
              <a:ext cx="1498600" cy="369888"/>
            </a:xfrm>
            <a:prstGeom prst="rect">
              <a:avLst/>
            </a:prstGeom>
            <a:noFill/>
            <a:ln w="9525">
              <a:noFill/>
              <a:miter lim="800000"/>
              <a:headEnd/>
              <a:tailEnd/>
            </a:ln>
          </p:spPr>
          <p:txBody>
            <a:bodyPr>
              <a:spAutoFit/>
            </a:bodyPr>
            <a:lstStyle/>
            <a:p>
              <a:r>
                <a:rPr lang="en-US" dirty="0">
                  <a:latin typeface="Tw Cen MT" pitchFamily="34" charset="0"/>
                </a:rPr>
                <a:t>Forward Price</a:t>
              </a:r>
            </a:p>
          </p:txBody>
        </p:sp>
      </p:grpSp>
      <p:grpSp>
        <p:nvGrpSpPr>
          <p:cNvPr id="19" name="Group 18"/>
          <p:cNvGrpSpPr/>
          <p:nvPr/>
        </p:nvGrpSpPr>
        <p:grpSpPr>
          <a:xfrm>
            <a:off x="6487635" y="3103561"/>
            <a:ext cx="1240890" cy="2641228"/>
            <a:chOff x="6912510" y="3103561"/>
            <a:chExt cx="1240890" cy="2641228"/>
          </a:xfrm>
        </p:grpSpPr>
        <p:cxnSp>
          <p:nvCxnSpPr>
            <p:cNvPr id="20" name="Straight Connector 19"/>
            <p:cNvCxnSpPr/>
            <p:nvPr/>
          </p:nvCxnSpPr>
          <p:spPr>
            <a:xfrm>
              <a:off x="7450137" y="3103561"/>
              <a:ext cx="12700" cy="188436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2510" y="5098458"/>
              <a:ext cx="1240890" cy="646331"/>
            </a:xfrm>
            <a:prstGeom prst="rect">
              <a:avLst/>
            </a:prstGeom>
            <a:noFill/>
          </p:spPr>
          <p:txBody>
            <a:bodyPr wrap="square" rtlCol="0">
              <a:spAutoFit/>
            </a:bodyPr>
            <a:lstStyle/>
            <a:p>
              <a:r>
                <a:rPr lang="en-US" dirty="0" smtClean="0"/>
                <a:t>Number of Channels</a:t>
              </a:r>
              <a:endParaRPr lang="en-US" dirty="0"/>
            </a:p>
          </p:txBody>
        </p:sp>
      </p:grpSp>
      <p:sp>
        <p:nvSpPr>
          <p:cNvPr id="22" name="TextBox 20"/>
          <p:cNvSpPr txBox="1">
            <a:spLocks noChangeArrowheads="1"/>
          </p:cNvSpPr>
          <p:nvPr/>
        </p:nvSpPr>
        <p:spPr bwMode="auto">
          <a:xfrm>
            <a:off x="2223133" y="3523217"/>
            <a:ext cx="3705156" cy="369332"/>
          </a:xfrm>
          <a:prstGeom prst="rect">
            <a:avLst/>
          </a:prstGeom>
          <a:noFill/>
          <a:ln w="9525">
            <a:noFill/>
            <a:miter lim="800000"/>
            <a:headEnd/>
            <a:tailEnd/>
          </a:ln>
        </p:spPr>
        <p:txBody>
          <a:bodyPr wrap="square">
            <a:spAutoFit/>
          </a:bodyPr>
          <a:lstStyle/>
          <a:p>
            <a:r>
              <a:rPr lang="en-US" dirty="0" smtClean="0">
                <a:latin typeface="Tw Cen MT" pitchFamily="34" charset="0"/>
              </a:rPr>
              <a:t>LOSS</a:t>
            </a:r>
            <a:endParaRPr lang="en-US" dirty="0">
              <a:latin typeface="Tw Cen MT" pitchFamily="34" charset="0"/>
            </a:endParaRPr>
          </a:p>
        </p:txBody>
      </p:sp>
      <p:sp>
        <p:nvSpPr>
          <p:cNvPr id="23" name="TextBox 22"/>
          <p:cNvSpPr txBox="1"/>
          <p:nvPr/>
        </p:nvSpPr>
        <p:spPr>
          <a:xfrm>
            <a:off x="7042726" y="1981185"/>
            <a:ext cx="1357748" cy="923330"/>
          </a:xfrm>
          <a:prstGeom prst="rect">
            <a:avLst/>
          </a:prstGeom>
          <a:noFill/>
        </p:spPr>
        <p:txBody>
          <a:bodyPr wrap="square" rtlCol="0">
            <a:spAutoFit/>
          </a:bodyPr>
          <a:lstStyle/>
          <a:p>
            <a:r>
              <a:rPr lang="en-US" dirty="0" smtClean="0"/>
              <a:t>TV spectrum supply</a:t>
            </a:r>
            <a:endParaRPr lang="en-US" dirty="0"/>
          </a:p>
        </p:txBody>
      </p:sp>
      <p:grpSp>
        <p:nvGrpSpPr>
          <p:cNvPr id="24" name="Group 23"/>
          <p:cNvGrpSpPr/>
          <p:nvPr/>
        </p:nvGrpSpPr>
        <p:grpSpPr>
          <a:xfrm>
            <a:off x="2116712" y="3484561"/>
            <a:ext cx="2573338" cy="412751"/>
            <a:chOff x="2546350" y="3503613"/>
            <a:chExt cx="2573338" cy="412751"/>
          </a:xfrm>
          <a:solidFill>
            <a:srgbClr val="00CC00"/>
          </a:solidFill>
        </p:grpSpPr>
        <p:sp>
          <p:nvSpPr>
            <p:cNvPr id="25" name="Rectangle 24"/>
            <p:cNvSpPr/>
            <p:nvPr/>
          </p:nvSpPr>
          <p:spPr>
            <a:xfrm>
              <a:off x="2546350" y="3511551"/>
              <a:ext cx="2573338" cy="40481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26" name="TextBox 25"/>
            <p:cNvSpPr txBox="1">
              <a:spLocks noChangeArrowheads="1"/>
            </p:cNvSpPr>
            <p:nvPr/>
          </p:nvSpPr>
          <p:spPr bwMode="auto">
            <a:xfrm>
              <a:off x="2654299" y="3503613"/>
              <a:ext cx="2455864" cy="369332"/>
            </a:xfrm>
            <a:prstGeom prst="rect">
              <a:avLst/>
            </a:prstGeom>
            <a:grpFill/>
            <a:ln w="9525">
              <a:noFill/>
              <a:miter lim="800000"/>
              <a:headEnd/>
              <a:tailEnd/>
            </a:ln>
          </p:spPr>
          <p:txBody>
            <a:bodyPr wrap="square">
              <a:spAutoFit/>
            </a:bodyPr>
            <a:lstStyle/>
            <a:p>
              <a:r>
                <a:rPr lang="en-US" dirty="0">
                  <a:latin typeface="Tw Cen MT" pitchFamily="34" charset="0"/>
                </a:rPr>
                <a:t>Net Revenue </a:t>
              </a:r>
              <a:r>
                <a:rPr lang="en-US" dirty="0" smtClean="0">
                  <a:latin typeface="Tw Cen MT" pitchFamily="34" charset="0"/>
                </a:rPr>
                <a:t>&gt; Target</a:t>
              </a:r>
              <a:endParaRPr lang="en-US" dirty="0">
                <a:latin typeface="Tw Cen MT" pitchFamily="34" charset="0"/>
              </a:endParaRPr>
            </a:p>
          </p:txBody>
        </p:sp>
      </p:grpSp>
      <p:sp>
        <p:nvSpPr>
          <p:cNvPr id="27"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28"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7104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0052 0.00347 L -0.10052 0.00417 " pathEditMode="relative" rAng="0" ptsTypes="AA">
                                      <p:cBhvr>
                                        <p:cTn id="23" dur="2000" fill="hold"/>
                                        <p:tgtEl>
                                          <p:spTgt spid="19"/>
                                        </p:tgtEl>
                                        <p:attrNameLst>
                                          <p:attrName>ppt_x</p:attrName>
                                          <p:attrName>ppt_y</p:attrName>
                                        </p:attrNameLst>
                                      </p:cBhvr>
                                      <p:rCtr x="-5000" y="2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88889E-6 0.00069 L 3.88889E-6 0.04792 " pathEditMode="relative" rAng="0" ptsTypes="AA">
                                      <p:cBhvr>
                                        <p:cTn id="27" dur="2000" fill="hold"/>
                                        <p:tgtEl>
                                          <p:spTgt spid="13"/>
                                        </p:tgtEl>
                                        <p:attrNameLst>
                                          <p:attrName>ppt_x</p:attrName>
                                          <p:attrName>ppt_y</p:attrName>
                                        </p:attrNameLst>
                                      </p:cBhvr>
                                      <p:rCtr x="0" y="2361"/>
                                    </p:animMotion>
                                  </p:childTnLst>
                                </p:cTn>
                              </p:par>
                            </p:childTnLst>
                          </p:cTn>
                        </p:par>
                        <p:par>
                          <p:cTn id="28" fill="hold">
                            <p:stCondLst>
                              <p:cond delay="2000"/>
                            </p:stCondLst>
                            <p:childTnLst>
                              <p:par>
                                <p:cTn id="29" presetID="42" presetClass="path" presetSubtype="0" accel="50000" decel="50000" fill="hold" nodeType="afterEffect">
                                  <p:stCondLst>
                                    <p:cond delay="0"/>
                                  </p:stCondLst>
                                  <p:childTnLst>
                                    <p:animMotion origin="layout" path="M -1.66667E-6 0.00209 L 0.00018 -0.06227 " pathEditMode="relative" rAng="0" ptsTypes="AA">
                                      <p:cBhvr>
                                        <p:cTn id="30" dur="2000" fill="hold"/>
                                        <p:tgtEl>
                                          <p:spTgt spid="16"/>
                                        </p:tgtEl>
                                        <p:attrNameLst>
                                          <p:attrName>ppt_x</p:attrName>
                                          <p:attrName>ppt_y</p:attrName>
                                        </p:attrNameLst>
                                      </p:cBhvr>
                                      <p:rCtr x="0" y="-3218"/>
                                    </p:animMotion>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4000"/>
                            </p:stCondLst>
                            <p:childTnLst>
                              <p:par>
                                <p:cTn id="35" presetID="1" presetClass="exit" presetSubtype="0" fill="hold" grpId="1" nodeType="after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10052 0.00417 L -0.25677 0.00278 " pathEditMode="relative" rAng="0" ptsTypes="AA">
                                      <p:cBhvr>
                                        <p:cTn id="40" dur="2000" fill="hold"/>
                                        <p:tgtEl>
                                          <p:spTgt spid="19"/>
                                        </p:tgtEl>
                                        <p:attrNameLst>
                                          <p:attrName>ppt_x</p:attrName>
                                          <p:attrName>ppt_y</p:attrName>
                                        </p:attrNameLst>
                                      </p:cBhvr>
                                      <p:rCtr x="-7813" y="-69"/>
                                    </p:animMotion>
                                  </p:child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0.0007 0.05023 L -0.0007 0.12384 " pathEditMode="relative" rAng="0" ptsTypes="AA">
                                      <p:cBhvr>
                                        <p:cTn id="43" dur="2000" fill="hold"/>
                                        <p:tgtEl>
                                          <p:spTgt spid="13"/>
                                        </p:tgtEl>
                                        <p:attrNameLst>
                                          <p:attrName>ppt_x</p:attrName>
                                          <p:attrName>ppt_y</p:attrName>
                                        </p:attrNameLst>
                                      </p:cBhvr>
                                      <p:rCtr x="0" y="3681"/>
                                    </p:animMotion>
                                  </p:childTnLst>
                                </p:cTn>
                              </p:par>
                            </p:childTnLst>
                          </p:cTn>
                        </p:par>
                        <p:par>
                          <p:cTn id="44" fill="hold">
                            <p:stCondLst>
                              <p:cond delay="4000"/>
                            </p:stCondLst>
                            <p:childTnLst>
                              <p:par>
                                <p:cTn id="45" presetID="42" presetClass="path" presetSubtype="0" accel="50000" decel="50000" fill="hold" nodeType="afterEffect">
                                  <p:stCondLst>
                                    <p:cond delay="0"/>
                                  </p:stCondLst>
                                  <p:childTnLst>
                                    <p:animMotion origin="layout" path="M 0.00018 -0.06227 L -0.00104 -0.16296 " pathEditMode="relative" rAng="0" ptsTypes="AA">
                                      <p:cBhvr>
                                        <p:cTn id="46" dur="2000" fill="hold"/>
                                        <p:tgtEl>
                                          <p:spTgt spid="16"/>
                                        </p:tgtEl>
                                        <p:attrNameLst>
                                          <p:attrName>ppt_x</p:attrName>
                                          <p:attrName>ppt_y</p:attrName>
                                        </p:attrNameLst>
                                      </p:cBhvr>
                                      <p:rCtr x="-69" y="-5046"/>
                                    </p:animMotion>
                                  </p:childTnLst>
                                </p:cTn>
                              </p:par>
                            </p:childTnLst>
                          </p:cTn>
                        </p:par>
                        <p:par>
                          <p:cTn id="47" fill="hold">
                            <p:stCondLst>
                              <p:cond delay="6000"/>
                            </p:stCondLst>
                            <p:childTnLst>
                              <p:par>
                                <p:cTn id="48" presetID="1" presetClass="exit" presetSubtype="0" fill="hold" grpId="1" nodeType="after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2"/>
                                        </p:tgtEl>
                                        <p:attrNameLst>
                                          <p:attrName>style.visibility</p:attrName>
                                        </p:attrNameLst>
                                      </p:cBhvr>
                                      <p:to>
                                        <p:strVal val="hidden"/>
                                      </p:to>
                                    </p:se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2" grpId="0"/>
      <p:bldP spid="22"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z="3200" dirty="0" smtClean="0"/>
              <a:t>“Marshallian” Market Clearing Algorithm</a:t>
            </a:r>
            <a:endParaRPr lang="en-US" sz="3200" dirty="0"/>
          </a:p>
        </p:txBody>
      </p:sp>
      <p:sp>
        <p:nvSpPr>
          <p:cNvPr id="4" name="Slide Number Placeholder 3"/>
          <p:cNvSpPr>
            <a:spLocks noGrp="1"/>
          </p:cNvSpPr>
          <p:nvPr>
            <p:ph type="sldNum" sz="quarter" idx="12"/>
          </p:nvPr>
        </p:nvSpPr>
        <p:spPr/>
        <p:txBody>
          <a:bodyPr/>
          <a:lstStyle/>
          <a:p>
            <a:fld id="{12F1EEAA-A386-400B-BC27-7A4B3C9F51E1}" type="slidenum">
              <a:rPr lang="en-US" smtClean="0"/>
              <a:t>57</a:t>
            </a:fld>
            <a:endParaRPr lang="en-US" dirty="0"/>
          </a:p>
        </p:txBody>
      </p:sp>
      <p:grpSp>
        <p:nvGrpSpPr>
          <p:cNvPr id="7" name="Group 6"/>
          <p:cNvGrpSpPr/>
          <p:nvPr/>
        </p:nvGrpSpPr>
        <p:grpSpPr>
          <a:xfrm>
            <a:off x="304800" y="1553730"/>
            <a:ext cx="7924800" cy="4085070"/>
            <a:chOff x="503238" y="1553730"/>
            <a:chExt cx="8336755" cy="4389076"/>
          </a:xfrm>
        </p:grpSpPr>
        <p:sp>
          <p:nvSpPr>
            <p:cNvPr id="8" name="Rectangle 7"/>
            <p:cNvSpPr/>
            <p:nvPr/>
          </p:nvSpPr>
          <p:spPr bwMode="auto">
            <a:xfrm>
              <a:off x="2314575" y="2209800"/>
              <a:ext cx="1295400" cy="1371599"/>
            </a:xfrm>
            <a:prstGeom prst="rect">
              <a:avLst/>
            </a:prstGeom>
            <a:gradFill>
              <a:gsLst>
                <a:gs pos="0">
                  <a:srgbClr val="99FF66"/>
                </a:gs>
                <a:gs pos="100000">
                  <a:schemeClr val="bg1"/>
                </a:gs>
              </a:gsLst>
              <a:lin ang="5400000" scaled="0"/>
            </a:gradFill>
            <a:ln w="31750" algn="ctr">
              <a:solidFill>
                <a:srgbClr val="98B954"/>
              </a:solidFill>
              <a:miter lim="800000"/>
              <a:headEnd/>
              <a:tailEnd type="arrow" w="med" len="med"/>
            </a:ln>
          </p:spPr>
          <p:txBody>
            <a:bodyPr anchor="ctr"/>
            <a:lstStyle/>
            <a:p>
              <a:pPr defTabSz="457200">
                <a:spcBef>
                  <a:spcPct val="0"/>
                </a:spcBef>
                <a:defRPr/>
              </a:pPr>
              <a:r>
                <a:rPr lang="en-US" sz="2400" dirty="0" smtClean="0">
                  <a:solidFill>
                    <a:srgbClr val="000000"/>
                  </a:solidFill>
                  <a:latin typeface="Calibri" pitchFamily="34" charset="0"/>
                  <a:ea typeface="ＭＳ Ｐゴシック" charset="-128"/>
                  <a:cs typeface="Calibri" pitchFamily="34" charset="0"/>
                </a:rPr>
                <a:t>Reverse </a:t>
              </a:r>
              <a:r>
                <a:rPr lang="en-US" sz="2400" dirty="0">
                  <a:solidFill>
                    <a:srgbClr val="000000"/>
                  </a:solidFill>
                  <a:latin typeface="Calibri" pitchFamily="34" charset="0"/>
                  <a:ea typeface="ＭＳ Ｐゴシック" charset="-128"/>
                  <a:cs typeface="Calibri" pitchFamily="34" charset="0"/>
                </a:rPr>
                <a:t>Auction</a:t>
              </a:r>
            </a:p>
          </p:txBody>
        </p:sp>
        <p:sp>
          <p:nvSpPr>
            <p:cNvPr id="9" name="Rectangle 8"/>
            <p:cNvSpPr/>
            <p:nvPr/>
          </p:nvSpPr>
          <p:spPr bwMode="auto">
            <a:xfrm>
              <a:off x="2314575" y="3962400"/>
              <a:ext cx="1295400" cy="1348630"/>
            </a:xfrm>
            <a:prstGeom prst="rect">
              <a:avLst/>
            </a:prstGeom>
            <a:gradFill>
              <a:gsLst>
                <a:gs pos="0">
                  <a:srgbClr val="EAFFE0"/>
                </a:gs>
                <a:gs pos="0">
                  <a:schemeClr val="bg1"/>
                </a:gs>
                <a:gs pos="100000">
                  <a:srgbClr val="99FF66"/>
                </a:gs>
              </a:gsLst>
              <a:lin ang="5400000" scaled="0"/>
            </a:gradFill>
            <a:ln w="31750" algn="ctr">
              <a:solidFill>
                <a:srgbClr val="98B954"/>
              </a:solidFill>
              <a:miter lim="800000"/>
              <a:headEnd/>
              <a:tailEnd type="arrow" w="med" len="med"/>
            </a:ln>
          </p:spPr>
          <p:txBody>
            <a:bodyPr anchor="ctr"/>
            <a:lstStyle/>
            <a:p>
              <a:pPr defTabSz="457200">
                <a:spcBef>
                  <a:spcPct val="0"/>
                </a:spcBef>
                <a:defRPr/>
              </a:pPr>
              <a:r>
                <a:rPr lang="en-US" sz="2400" dirty="0">
                  <a:solidFill>
                    <a:srgbClr val="000000"/>
                  </a:solidFill>
                  <a:latin typeface="Calibri" pitchFamily="34" charset="0"/>
                  <a:ea typeface="ＭＳ Ｐゴシック" charset="-128"/>
                  <a:cs typeface="Calibri" pitchFamily="34" charset="0"/>
                </a:rPr>
                <a:t>Forward </a:t>
              </a:r>
              <a:r>
                <a:rPr lang="en-US" sz="2400" dirty="0" smtClean="0">
                  <a:solidFill>
                    <a:srgbClr val="000000"/>
                  </a:solidFill>
                  <a:latin typeface="Calibri" pitchFamily="34" charset="0"/>
                  <a:ea typeface="ＭＳ Ｐゴシック" charset="-128"/>
                  <a:cs typeface="Calibri" pitchFamily="34" charset="0"/>
                </a:rPr>
                <a:t>Auction</a:t>
              </a:r>
              <a:endParaRPr lang="en-US" sz="2400" dirty="0">
                <a:solidFill>
                  <a:srgbClr val="000000"/>
                </a:solidFill>
                <a:latin typeface="Calibri" pitchFamily="34" charset="0"/>
                <a:ea typeface="ＭＳ Ｐゴシック" charset="-128"/>
                <a:cs typeface="Calibri" pitchFamily="34" charset="0"/>
              </a:endParaRPr>
            </a:p>
          </p:txBody>
        </p:sp>
        <p:cxnSp>
          <p:nvCxnSpPr>
            <p:cNvPr id="10" name="Elbow Connector 6"/>
            <p:cNvCxnSpPr>
              <a:cxnSpLocks noChangeShapeType="1"/>
              <a:stCxn id="8" idx="3"/>
              <a:endCxn id="12" idx="1"/>
            </p:cNvCxnSpPr>
            <p:nvPr/>
          </p:nvCxnSpPr>
          <p:spPr bwMode="auto">
            <a:xfrm>
              <a:off x="3609975" y="2895600"/>
              <a:ext cx="1647825" cy="887413"/>
            </a:xfrm>
            <a:prstGeom prst="bentConnector3">
              <a:avLst>
                <a:gd name="adj1" fmla="val 50000"/>
              </a:avLst>
            </a:prstGeom>
            <a:noFill/>
            <a:ln w="31750" algn="ctr">
              <a:solidFill>
                <a:srgbClr val="98B954"/>
              </a:solidFill>
              <a:miter lim="800000"/>
              <a:headEnd/>
              <a:tailEnd type="arrow" w="med" len="med"/>
            </a:ln>
            <a:extLst>
              <a:ext uri="{909E8E84-426E-40dd-AFC4-6F175D3DCCD1}">
                <a14:hiddenFill xmlns="" xmlns:a14="http://schemas.microsoft.com/office/drawing/2010/main">
                  <a:noFill/>
                </a14:hiddenFill>
              </a:ext>
            </a:extLst>
          </p:spPr>
        </p:cxnSp>
        <p:cxnSp>
          <p:nvCxnSpPr>
            <p:cNvPr id="11" name="Elbow Connector 7"/>
            <p:cNvCxnSpPr>
              <a:cxnSpLocks noChangeShapeType="1"/>
              <a:stCxn id="9" idx="3"/>
              <a:endCxn id="12" idx="1"/>
            </p:cNvCxnSpPr>
            <p:nvPr/>
          </p:nvCxnSpPr>
          <p:spPr bwMode="auto">
            <a:xfrm flipV="1">
              <a:off x="3609975" y="3783013"/>
              <a:ext cx="1647825" cy="853702"/>
            </a:xfrm>
            <a:prstGeom prst="bentConnector3">
              <a:avLst>
                <a:gd name="adj1" fmla="val 50000"/>
              </a:avLst>
            </a:prstGeom>
            <a:noFill/>
            <a:ln w="31750" algn="ctr">
              <a:solidFill>
                <a:srgbClr val="98B954"/>
              </a:solidFill>
              <a:miter lim="800000"/>
              <a:headEnd/>
              <a:tailEnd type="arrow" w="med" len="med"/>
            </a:ln>
            <a:extLst>
              <a:ext uri="{909E8E84-426E-40dd-AFC4-6F175D3DCCD1}">
                <a14:hiddenFill xmlns="" xmlns:a14="http://schemas.microsoft.com/office/drawing/2010/main">
                  <a:noFill/>
                </a14:hiddenFill>
              </a:ext>
            </a:extLst>
          </p:spPr>
        </p:cxnSp>
        <p:sp>
          <p:nvSpPr>
            <p:cNvPr id="12" name="Flowchart: Decision 8"/>
            <p:cNvSpPr>
              <a:spLocks noChangeArrowheads="1"/>
            </p:cNvSpPr>
            <p:nvPr/>
          </p:nvSpPr>
          <p:spPr bwMode="auto">
            <a:xfrm>
              <a:off x="5257800" y="3249613"/>
              <a:ext cx="1600200" cy="1066800"/>
            </a:xfrm>
            <a:prstGeom prst="flowChartDecision">
              <a:avLst/>
            </a:prstGeom>
            <a:gradFill rotWithShape="1">
              <a:gsLst>
                <a:gs pos="0">
                  <a:srgbClr val="DAFDA7"/>
                </a:gs>
                <a:gs pos="35001">
                  <a:srgbClr val="E4FDC2"/>
                </a:gs>
                <a:gs pos="100000">
                  <a:srgbClr val="F5FFE6"/>
                </a:gs>
              </a:gsLst>
              <a:lin ang="16200000" scaled="1"/>
            </a:gradFill>
            <a:ln w="31750" algn="ctr">
              <a:solidFill>
                <a:srgbClr val="98B954"/>
              </a:solidFill>
              <a:miter lim="800000"/>
              <a:headEnd/>
              <a:tailEnd/>
            </a:ln>
            <a:effectLst>
              <a:outerShdw dist="20000" dir="5400000" rotWithShape="0">
                <a:srgbClr val="000000">
                  <a:alpha val="37999"/>
                </a:srgbClr>
              </a:outerShdw>
            </a:effectLst>
          </p:spPr>
          <p:txBody>
            <a:bodyPr anchor="ctr"/>
            <a:lstStyle/>
            <a:p>
              <a:pPr algn="ctr" defTabSz="457200">
                <a:spcBef>
                  <a:spcPct val="0"/>
                </a:spcBef>
              </a:pPr>
              <a:r>
                <a:rPr lang="en-US" sz="1400" dirty="0" smtClean="0">
                  <a:solidFill>
                    <a:srgbClr val="000000"/>
                  </a:solidFill>
                  <a:latin typeface="Calibri" pitchFamily="34" charset="0"/>
                  <a:ea typeface="ＭＳ Ｐゴシック" charset="-128"/>
                  <a:cs typeface="Calibri" pitchFamily="34" charset="0"/>
                </a:rPr>
                <a:t>Closing rule</a:t>
              </a:r>
              <a:endParaRPr lang="en-US" sz="1400" dirty="0">
                <a:solidFill>
                  <a:srgbClr val="000000"/>
                </a:solidFill>
                <a:latin typeface="Calibri" pitchFamily="34" charset="0"/>
                <a:ea typeface="ＭＳ Ｐゴシック" charset="-128"/>
                <a:cs typeface="Calibri" pitchFamily="34" charset="0"/>
              </a:endParaRPr>
            </a:p>
            <a:p>
              <a:pPr algn="ctr" defTabSz="457200">
                <a:spcBef>
                  <a:spcPct val="0"/>
                </a:spcBef>
              </a:pPr>
              <a:r>
                <a:rPr lang="en-US" sz="1400" dirty="0" smtClean="0">
                  <a:solidFill>
                    <a:srgbClr val="000000"/>
                  </a:solidFill>
                  <a:latin typeface="Calibri" pitchFamily="34" charset="0"/>
                  <a:ea typeface="ＭＳ Ｐゴシック" charset="-128"/>
                  <a:cs typeface="Calibri" pitchFamily="34" charset="0"/>
                </a:rPr>
                <a:t>met</a:t>
              </a:r>
              <a:r>
                <a:rPr lang="en-US" sz="1400" dirty="0">
                  <a:solidFill>
                    <a:srgbClr val="000000"/>
                  </a:solidFill>
                  <a:latin typeface="Calibri" pitchFamily="34" charset="0"/>
                  <a:ea typeface="ＭＳ Ｐゴシック" charset="-128"/>
                  <a:cs typeface="Calibri" pitchFamily="34" charset="0"/>
                </a:rPr>
                <a:t>?</a:t>
              </a:r>
            </a:p>
          </p:txBody>
        </p:sp>
        <p:sp>
          <p:nvSpPr>
            <p:cNvPr id="13" name="Flowchart: Alternate Process 9"/>
            <p:cNvSpPr>
              <a:spLocks noChangeArrowheads="1"/>
            </p:cNvSpPr>
            <p:nvPr/>
          </p:nvSpPr>
          <p:spPr bwMode="auto">
            <a:xfrm>
              <a:off x="1348154" y="2221436"/>
              <a:ext cx="892174" cy="350436"/>
            </a:xfrm>
            <a:prstGeom prst="flowChartAlternateProcess">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txBody>
            <a:bodyPr lIns="45720" rIns="45720" anchor="ctr"/>
            <a:lstStyle/>
            <a:p>
              <a:pPr defTabSz="457200">
                <a:spcBef>
                  <a:spcPct val="0"/>
                </a:spcBef>
              </a:pPr>
              <a:r>
                <a:rPr lang="en-US" sz="1050" dirty="0">
                  <a:solidFill>
                    <a:srgbClr val="000000"/>
                  </a:solidFill>
                  <a:latin typeface="Calibri" pitchFamily="34" charset="0"/>
                  <a:ea typeface="ＭＳ Ｐゴシック" charset="-128"/>
                  <a:cs typeface="Calibri" pitchFamily="34" charset="0"/>
                </a:rPr>
                <a:t>Maximum Opening Bids</a:t>
              </a:r>
            </a:p>
          </p:txBody>
        </p:sp>
        <p:sp>
          <p:nvSpPr>
            <p:cNvPr id="14" name="Flowchart: Alternate Process 10"/>
            <p:cNvSpPr/>
            <p:nvPr/>
          </p:nvSpPr>
          <p:spPr bwMode="auto">
            <a:xfrm>
              <a:off x="1333500" y="4968069"/>
              <a:ext cx="892174" cy="342961"/>
            </a:xfrm>
            <a:prstGeom prst="flowChartAlternateProcess">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txBody>
            <a:bodyPr lIns="45720" rIns="45720" anchor="ctr"/>
            <a:lstStyle/>
            <a:p>
              <a:pPr defTabSz="457200">
                <a:spcBef>
                  <a:spcPct val="0"/>
                </a:spcBef>
              </a:pPr>
              <a:r>
                <a:rPr lang="en-US" sz="1050" dirty="0">
                  <a:solidFill>
                    <a:srgbClr val="000000"/>
                  </a:solidFill>
                  <a:latin typeface="Calibri" pitchFamily="34" charset="0"/>
                  <a:ea typeface="ＭＳ Ｐゴシック" charset="-128"/>
                  <a:cs typeface="Calibri" pitchFamily="34" charset="0"/>
                </a:rPr>
                <a:t>Minimum Opening Bids</a:t>
              </a:r>
            </a:p>
          </p:txBody>
        </p:sp>
        <p:sp>
          <p:nvSpPr>
            <p:cNvPr id="15" name="Flowchart: Process 32"/>
            <p:cNvSpPr>
              <a:spLocks noChangeArrowheads="1"/>
            </p:cNvSpPr>
            <p:nvPr/>
          </p:nvSpPr>
          <p:spPr bwMode="auto">
            <a:xfrm>
              <a:off x="503238" y="3362325"/>
              <a:ext cx="1658937" cy="647700"/>
            </a:xfrm>
            <a:prstGeom prst="flowChartProcess">
              <a:avLst/>
            </a:prstGeom>
            <a:solidFill>
              <a:schemeClr val="bg1">
                <a:lumMod val="85000"/>
              </a:schemeClr>
            </a:solidFill>
            <a:ln w="31750" algn="ctr">
              <a:solidFill>
                <a:srgbClr val="5BADFF"/>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400" dirty="0">
                  <a:solidFill>
                    <a:srgbClr val="000000"/>
                  </a:solidFill>
                  <a:latin typeface="Calibri" pitchFamily="34" charset="0"/>
                  <a:ea typeface="ＭＳ Ｐゴシック" charset="-128"/>
                  <a:cs typeface="Calibri" pitchFamily="34" charset="0"/>
                </a:rPr>
                <a:t>Initial</a:t>
              </a:r>
            </a:p>
            <a:p>
              <a:pPr defTabSz="457200">
                <a:spcBef>
                  <a:spcPct val="0"/>
                </a:spcBef>
              </a:pPr>
              <a:r>
                <a:rPr lang="en-US" sz="1400" dirty="0">
                  <a:solidFill>
                    <a:srgbClr val="000000"/>
                  </a:solidFill>
                  <a:latin typeface="Calibri" pitchFamily="34" charset="0"/>
                  <a:ea typeface="ＭＳ Ｐゴシック" charset="-128"/>
                  <a:cs typeface="Calibri" pitchFamily="34" charset="0"/>
                </a:rPr>
                <a:t>spectrum clearing </a:t>
              </a:r>
              <a:r>
                <a:rPr lang="en-US" sz="1400" dirty="0" smtClean="0">
                  <a:solidFill>
                    <a:srgbClr val="000000"/>
                  </a:solidFill>
                  <a:latin typeface="Calibri" pitchFamily="34" charset="0"/>
                  <a:ea typeface="ＭＳ Ｐゴシック" charset="-128"/>
                  <a:cs typeface="Calibri" pitchFamily="34" charset="0"/>
                </a:rPr>
                <a:t>target (# channels)</a:t>
              </a:r>
              <a:endParaRPr lang="en-US" sz="1400" dirty="0">
                <a:solidFill>
                  <a:srgbClr val="000000"/>
                </a:solidFill>
                <a:latin typeface="Calibri" pitchFamily="34" charset="0"/>
                <a:ea typeface="ＭＳ Ｐゴシック" charset="-128"/>
                <a:cs typeface="Calibri" pitchFamily="34" charset="0"/>
              </a:endParaRPr>
            </a:p>
          </p:txBody>
        </p:sp>
        <p:cxnSp>
          <p:nvCxnSpPr>
            <p:cNvPr id="16" name="Elbow Connector 33"/>
            <p:cNvCxnSpPr>
              <a:cxnSpLocks noChangeShapeType="1"/>
              <a:stCxn id="15" idx="0"/>
              <a:endCxn id="8" idx="1"/>
            </p:cNvCxnSpPr>
            <p:nvPr/>
          </p:nvCxnSpPr>
          <p:spPr bwMode="auto">
            <a:xfrm rot="5400000" flipH="1" flipV="1">
              <a:off x="1590279" y="2638029"/>
              <a:ext cx="466725" cy="981868"/>
            </a:xfrm>
            <a:prstGeom prst="bentConnector2">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cxnSp>
        <p:cxnSp>
          <p:nvCxnSpPr>
            <p:cNvPr id="17" name="Elbow Connector 42"/>
            <p:cNvCxnSpPr>
              <a:cxnSpLocks noChangeShapeType="1"/>
              <a:stCxn id="15" idx="2"/>
              <a:endCxn id="9" idx="1"/>
            </p:cNvCxnSpPr>
            <p:nvPr/>
          </p:nvCxnSpPr>
          <p:spPr bwMode="auto">
            <a:xfrm rot="16200000" flipH="1">
              <a:off x="1510296" y="3832436"/>
              <a:ext cx="626690" cy="981868"/>
            </a:xfrm>
            <a:prstGeom prst="bentConnector2">
              <a:avLst/>
            </a:prstGeom>
            <a:noFill/>
            <a:ln w="31750" algn="ctr">
              <a:solidFill>
                <a:srgbClr val="5BADFF"/>
              </a:solidFill>
              <a:miter lim="800000"/>
              <a:headEnd/>
              <a:tailEnd type="arrow" w="med" len="med"/>
            </a:ln>
            <a:extLst>
              <a:ext uri="{909E8E84-426E-40dd-AFC4-6F175D3DCCD1}">
                <a14:hiddenFill xmlns="" xmlns:a14="http://schemas.microsoft.com/office/drawing/2010/main">
                  <a:noFill/>
                </a14:hiddenFill>
              </a:ext>
            </a:extLst>
          </p:spPr>
        </p:cxnSp>
        <p:cxnSp>
          <p:nvCxnSpPr>
            <p:cNvPr id="18" name="Elbow Connector 42"/>
            <p:cNvCxnSpPr>
              <a:cxnSpLocks noChangeShapeType="1"/>
              <a:stCxn id="9" idx="2"/>
            </p:cNvCxnSpPr>
            <p:nvPr/>
          </p:nvCxnSpPr>
          <p:spPr bwMode="auto">
            <a:xfrm rot="16200000" flipH="1">
              <a:off x="5585246" y="2688058"/>
              <a:ext cx="631776" cy="5877719"/>
            </a:xfrm>
            <a:prstGeom prst="bentConnector2">
              <a:avLst/>
            </a:prstGeom>
            <a:noFill/>
            <a:ln w="31750" algn="ctr">
              <a:solidFill>
                <a:srgbClr val="5BADFF"/>
              </a:solidFill>
              <a:prstDash val="dash"/>
              <a:miter lim="800000"/>
              <a:headEnd type="triangle" w="med" len="med"/>
              <a:tailEnd/>
            </a:ln>
            <a:extLst>
              <a:ext uri="{909E8E84-426E-40dd-AFC4-6F175D3DCCD1}">
                <a14:hiddenFill xmlns="" xmlns:a14="http://schemas.microsoft.com/office/drawing/2010/main">
                  <a:noFill/>
                </a14:hiddenFill>
              </a:ext>
            </a:extLst>
          </p:spPr>
        </p:cxnSp>
        <p:sp>
          <p:nvSpPr>
            <p:cNvPr id="19" name="TextBox 2"/>
            <p:cNvSpPr txBox="1">
              <a:spLocks noChangeArrowheads="1"/>
            </p:cNvSpPr>
            <p:nvPr/>
          </p:nvSpPr>
          <p:spPr bwMode="auto">
            <a:xfrm>
              <a:off x="6816725" y="3489325"/>
              <a:ext cx="53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sz="2000">
                  <a:solidFill>
                    <a:schemeClr val="tx1"/>
                  </a:solidFill>
                  <a:latin typeface="Arial" pitchFamily="34" charset="0"/>
                </a:defRPr>
              </a:lvl1pPr>
              <a:lvl2pPr marL="742950" indent="-285750" defTabSz="457200" eaLnBrk="0" hangingPunct="0">
                <a:defRPr sz="2000">
                  <a:solidFill>
                    <a:schemeClr val="tx1"/>
                  </a:solidFill>
                  <a:latin typeface="Arial" pitchFamily="34" charset="0"/>
                </a:defRPr>
              </a:lvl2pPr>
              <a:lvl3pPr marL="1143000" indent="-228600" defTabSz="457200" eaLnBrk="0" hangingPunct="0">
                <a:defRPr sz="2000">
                  <a:solidFill>
                    <a:schemeClr val="tx1"/>
                  </a:solidFill>
                  <a:latin typeface="Arial" pitchFamily="34" charset="0"/>
                </a:defRPr>
              </a:lvl3pPr>
              <a:lvl4pPr marL="1600200" indent="-228600" defTabSz="457200" eaLnBrk="0" hangingPunct="0">
                <a:defRPr sz="2000">
                  <a:solidFill>
                    <a:schemeClr val="tx1"/>
                  </a:solidFill>
                  <a:latin typeface="Arial" pitchFamily="34" charset="0"/>
                </a:defRPr>
              </a:lvl4pPr>
              <a:lvl5pPr marL="2057400" indent="-228600" defTabSz="457200" eaLnBrk="0" hangingPunct="0">
                <a:defRPr sz="2000">
                  <a:solidFill>
                    <a:schemeClr val="tx1"/>
                  </a:solidFill>
                  <a:latin typeface="Arial" pitchFamily="34" charset="0"/>
                </a:defRPr>
              </a:lvl5pPr>
              <a:lvl6pPr marL="2514600" indent="-228600" algn="ctr" defTabSz="457200" eaLnBrk="0" fontAlgn="base" hangingPunct="0">
                <a:spcBef>
                  <a:spcPct val="50000"/>
                </a:spcBef>
                <a:spcAft>
                  <a:spcPct val="0"/>
                </a:spcAft>
                <a:defRPr sz="2000">
                  <a:solidFill>
                    <a:schemeClr val="tx1"/>
                  </a:solidFill>
                  <a:latin typeface="Arial" pitchFamily="34" charset="0"/>
                </a:defRPr>
              </a:lvl6pPr>
              <a:lvl7pPr marL="2971800" indent="-228600" algn="ctr" defTabSz="457200" eaLnBrk="0" fontAlgn="base" hangingPunct="0">
                <a:spcBef>
                  <a:spcPct val="50000"/>
                </a:spcBef>
                <a:spcAft>
                  <a:spcPct val="0"/>
                </a:spcAft>
                <a:defRPr sz="2000">
                  <a:solidFill>
                    <a:schemeClr val="tx1"/>
                  </a:solidFill>
                  <a:latin typeface="Arial" pitchFamily="34" charset="0"/>
                </a:defRPr>
              </a:lvl7pPr>
              <a:lvl8pPr marL="3429000" indent="-228600" algn="ctr" defTabSz="457200" eaLnBrk="0" fontAlgn="base" hangingPunct="0">
                <a:spcBef>
                  <a:spcPct val="50000"/>
                </a:spcBef>
                <a:spcAft>
                  <a:spcPct val="0"/>
                </a:spcAft>
                <a:defRPr sz="2000">
                  <a:solidFill>
                    <a:schemeClr val="tx1"/>
                  </a:solidFill>
                  <a:latin typeface="Arial" pitchFamily="34" charset="0"/>
                </a:defRPr>
              </a:lvl8pPr>
              <a:lvl9pPr marL="3886200" indent="-228600" algn="ctr" defTabSz="457200" eaLnBrk="0" fontAlgn="base" hangingPunct="0">
                <a:spcBef>
                  <a:spcPct val="50000"/>
                </a:spcBef>
                <a:spcAft>
                  <a:spcPct val="0"/>
                </a:spcAft>
                <a:defRPr sz="2000">
                  <a:solidFill>
                    <a:schemeClr val="tx1"/>
                  </a:solidFill>
                  <a:latin typeface="Arial" pitchFamily="34" charset="0"/>
                </a:defRPr>
              </a:lvl9pPr>
            </a:lstStyle>
            <a:p>
              <a:pPr algn="l" eaLnBrk="1" hangingPunct="1">
                <a:spcBef>
                  <a:spcPct val="0"/>
                </a:spcBef>
              </a:pPr>
              <a:r>
                <a:rPr lang="en-US" sz="1200" dirty="0">
                  <a:latin typeface="Calibri" pitchFamily="34" charset="0"/>
                  <a:ea typeface="ＭＳ Ｐゴシック" charset="-128"/>
                </a:rPr>
                <a:t>No</a:t>
              </a:r>
            </a:p>
          </p:txBody>
        </p:sp>
        <p:sp>
          <p:nvSpPr>
            <p:cNvPr id="20" name="TextBox 24"/>
            <p:cNvSpPr txBox="1">
              <a:spLocks noChangeArrowheads="1"/>
            </p:cNvSpPr>
            <p:nvPr/>
          </p:nvSpPr>
          <p:spPr bwMode="auto">
            <a:xfrm>
              <a:off x="5562600" y="4397375"/>
              <a:ext cx="53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sz="2000">
                  <a:solidFill>
                    <a:schemeClr val="tx1"/>
                  </a:solidFill>
                  <a:latin typeface="Arial" pitchFamily="34" charset="0"/>
                </a:defRPr>
              </a:lvl1pPr>
              <a:lvl2pPr marL="742950" indent="-285750" defTabSz="457200" eaLnBrk="0" hangingPunct="0">
                <a:defRPr sz="2000">
                  <a:solidFill>
                    <a:schemeClr val="tx1"/>
                  </a:solidFill>
                  <a:latin typeface="Arial" pitchFamily="34" charset="0"/>
                </a:defRPr>
              </a:lvl2pPr>
              <a:lvl3pPr marL="1143000" indent="-228600" defTabSz="457200" eaLnBrk="0" hangingPunct="0">
                <a:defRPr sz="2000">
                  <a:solidFill>
                    <a:schemeClr val="tx1"/>
                  </a:solidFill>
                  <a:latin typeface="Arial" pitchFamily="34" charset="0"/>
                </a:defRPr>
              </a:lvl3pPr>
              <a:lvl4pPr marL="1600200" indent="-228600" defTabSz="457200" eaLnBrk="0" hangingPunct="0">
                <a:defRPr sz="2000">
                  <a:solidFill>
                    <a:schemeClr val="tx1"/>
                  </a:solidFill>
                  <a:latin typeface="Arial" pitchFamily="34" charset="0"/>
                </a:defRPr>
              </a:lvl4pPr>
              <a:lvl5pPr marL="2057400" indent="-228600" defTabSz="457200" eaLnBrk="0" hangingPunct="0">
                <a:defRPr sz="2000">
                  <a:solidFill>
                    <a:schemeClr val="tx1"/>
                  </a:solidFill>
                  <a:latin typeface="Arial" pitchFamily="34" charset="0"/>
                </a:defRPr>
              </a:lvl5pPr>
              <a:lvl6pPr marL="2514600" indent="-228600" algn="ctr" defTabSz="457200" eaLnBrk="0" fontAlgn="base" hangingPunct="0">
                <a:spcBef>
                  <a:spcPct val="50000"/>
                </a:spcBef>
                <a:spcAft>
                  <a:spcPct val="0"/>
                </a:spcAft>
                <a:defRPr sz="2000">
                  <a:solidFill>
                    <a:schemeClr val="tx1"/>
                  </a:solidFill>
                  <a:latin typeface="Arial" pitchFamily="34" charset="0"/>
                </a:defRPr>
              </a:lvl6pPr>
              <a:lvl7pPr marL="2971800" indent="-228600" algn="ctr" defTabSz="457200" eaLnBrk="0" fontAlgn="base" hangingPunct="0">
                <a:spcBef>
                  <a:spcPct val="50000"/>
                </a:spcBef>
                <a:spcAft>
                  <a:spcPct val="0"/>
                </a:spcAft>
                <a:defRPr sz="2000">
                  <a:solidFill>
                    <a:schemeClr val="tx1"/>
                  </a:solidFill>
                  <a:latin typeface="Arial" pitchFamily="34" charset="0"/>
                </a:defRPr>
              </a:lvl7pPr>
              <a:lvl8pPr marL="3429000" indent="-228600" algn="ctr" defTabSz="457200" eaLnBrk="0" fontAlgn="base" hangingPunct="0">
                <a:spcBef>
                  <a:spcPct val="50000"/>
                </a:spcBef>
                <a:spcAft>
                  <a:spcPct val="0"/>
                </a:spcAft>
                <a:defRPr sz="2000">
                  <a:solidFill>
                    <a:schemeClr val="tx1"/>
                  </a:solidFill>
                  <a:latin typeface="Arial" pitchFamily="34" charset="0"/>
                </a:defRPr>
              </a:lvl8pPr>
              <a:lvl9pPr marL="3886200" indent="-228600" algn="ctr" defTabSz="4572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en-US" sz="1200" dirty="0">
                  <a:latin typeface="Calibri" pitchFamily="34" charset="0"/>
                  <a:ea typeface="ＭＳ Ｐゴシック" charset="-128"/>
                </a:rPr>
                <a:t>Yes</a:t>
              </a:r>
            </a:p>
          </p:txBody>
        </p:sp>
        <p:sp>
          <p:nvSpPr>
            <p:cNvPr id="21" name="Flowchart: Terminator 13"/>
            <p:cNvSpPr>
              <a:spLocks noChangeArrowheads="1"/>
            </p:cNvSpPr>
            <p:nvPr/>
          </p:nvSpPr>
          <p:spPr bwMode="auto">
            <a:xfrm>
              <a:off x="5592763" y="4821238"/>
              <a:ext cx="960437" cy="436563"/>
            </a:xfrm>
            <a:prstGeom prst="flowChartTerminator">
              <a:avLst/>
            </a:prstGeom>
            <a:solidFill>
              <a:srgbClr val="5BADFF"/>
            </a:solidFill>
            <a:ln w="31750" algn="ctr">
              <a:solidFill>
                <a:srgbClr val="98B954"/>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200" dirty="0">
                  <a:solidFill>
                    <a:srgbClr val="000000"/>
                  </a:solidFill>
                  <a:ea typeface="ＭＳ Ｐゴシック" charset="-128"/>
                </a:rPr>
                <a:t>Close Auction</a:t>
              </a:r>
            </a:p>
          </p:txBody>
        </p:sp>
        <p:sp>
          <p:nvSpPr>
            <p:cNvPr id="22" name="Flowchart: Process 93"/>
            <p:cNvSpPr>
              <a:spLocks noChangeArrowheads="1"/>
            </p:cNvSpPr>
            <p:nvPr/>
          </p:nvSpPr>
          <p:spPr bwMode="auto">
            <a:xfrm>
              <a:off x="7437438" y="3382530"/>
              <a:ext cx="1219200" cy="838200"/>
            </a:xfrm>
            <a:prstGeom prst="flowChartProcess">
              <a:avLst/>
            </a:prstGeom>
            <a:solidFill>
              <a:schemeClr val="bg1">
                <a:lumMod val="85000"/>
              </a:schemeClr>
            </a:solidFill>
            <a:ln w="31750" algn="ctr">
              <a:solidFill>
                <a:srgbClr val="5BADFF"/>
              </a:solidFill>
              <a:miter lim="800000"/>
              <a:headEnd/>
              <a:tailEnd/>
            </a:ln>
            <a:effectLst>
              <a:outerShdw dist="20000" dir="5400000" rotWithShape="0">
                <a:srgbClr val="000000">
                  <a:alpha val="37999"/>
                </a:srgbClr>
              </a:outerShdw>
            </a:effectLst>
          </p:spPr>
          <p:txBody>
            <a:bodyPr anchor="ctr"/>
            <a:lstStyle/>
            <a:p>
              <a:pPr defTabSz="457200">
                <a:spcBef>
                  <a:spcPct val="0"/>
                </a:spcBef>
              </a:pPr>
              <a:r>
                <a:rPr lang="en-US" sz="1100" dirty="0">
                  <a:solidFill>
                    <a:srgbClr val="000000"/>
                  </a:solidFill>
                  <a:latin typeface="Calibri" pitchFamily="34" charset="0"/>
                  <a:ea typeface="ＭＳ Ｐゴシック" charset="-128"/>
                  <a:cs typeface="Calibri" pitchFamily="34" charset="0"/>
                </a:rPr>
                <a:t>Reduce spectrum clearing target, continue auctions</a:t>
              </a:r>
            </a:p>
          </p:txBody>
        </p:sp>
        <p:cxnSp>
          <p:nvCxnSpPr>
            <p:cNvPr id="23" name="AutoShape 75"/>
            <p:cNvCxnSpPr>
              <a:cxnSpLocks noChangeShapeType="1"/>
              <a:stCxn id="8" idx="0"/>
            </p:cNvCxnSpPr>
            <p:nvPr/>
          </p:nvCxnSpPr>
          <p:spPr bwMode="auto">
            <a:xfrm rot="5400000" flipH="1" flipV="1">
              <a:off x="5580861" y="-1019170"/>
              <a:ext cx="610385" cy="5847557"/>
            </a:xfrm>
            <a:prstGeom prst="bentConnector2">
              <a:avLst/>
            </a:prstGeom>
            <a:noFill/>
            <a:ln w="31750">
              <a:solidFill>
                <a:srgbClr val="5BADFF"/>
              </a:solidFill>
              <a:prstDash val="dash"/>
              <a:miter lim="800000"/>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24" name="Line 80"/>
            <p:cNvSpPr>
              <a:spLocks noChangeShapeType="1"/>
            </p:cNvSpPr>
            <p:nvPr/>
          </p:nvSpPr>
          <p:spPr bwMode="auto">
            <a:xfrm rot="5400000">
              <a:off x="5784056" y="4571208"/>
              <a:ext cx="500063" cy="0"/>
            </a:xfrm>
            <a:prstGeom prst="line">
              <a:avLst/>
            </a:prstGeom>
            <a:noFill/>
            <a:ln w="31750">
              <a:solidFill>
                <a:srgbClr val="98B954"/>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5" name="Line 84"/>
            <p:cNvSpPr>
              <a:spLocks noChangeShapeType="1"/>
            </p:cNvSpPr>
            <p:nvPr/>
          </p:nvSpPr>
          <p:spPr bwMode="auto">
            <a:xfrm>
              <a:off x="6858000" y="3790949"/>
              <a:ext cx="579438" cy="1"/>
            </a:xfrm>
            <a:prstGeom prst="line">
              <a:avLst/>
            </a:prstGeom>
            <a:noFill/>
            <a:ln w="31750">
              <a:solidFill>
                <a:srgbClr val="98B954"/>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dirty="0"/>
            </a:p>
          </p:txBody>
        </p:sp>
        <p:cxnSp>
          <p:nvCxnSpPr>
            <p:cNvPr id="26" name="AutoShape 85"/>
            <p:cNvCxnSpPr>
              <a:cxnSpLocks noChangeShapeType="1"/>
              <a:stCxn id="22" idx="3"/>
            </p:cNvCxnSpPr>
            <p:nvPr/>
          </p:nvCxnSpPr>
          <p:spPr bwMode="auto">
            <a:xfrm>
              <a:off x="8656638" y="3801630"/>
              <a:ext cx="152400" cy="2095500"/>
            </a:xfrm>
            <a:prstGeom prst="bentConnector2">
              <a:avLst/>
            </a:prstGeom>
            <a:noFill/>
            <a:ln w="31750">
              <a:solidFill>
                <a:srgbClr val="5BADFF"/>
              </a:solidFill>
              <a:prstDash val="dash"/>
              <a:miter lim="800000"/>
              <a:headEnd type="non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27" name="AutoShape 87"/>
            <p:cNvCxnSpPr>
              <a:cxnSpLocks noChangeShapeType="1"/>
              <a:stCxn id="22" idx="3"/>
            </p:cNvCxnSpPr>
            <p:nvPr/>
          </p:nvCxnSpPr>
          <p:spPr bwMode="auto">
            <a:xfrm flipV="1">
              <a:off x="8656638" y="1553730"/>
              <a:ext cx="152400" cy="2247900"/>
            </a:xfrm>
            <a:prstGeom prst="bentConnector2">
              <a:avLst/>
            </a:prstGeom>
            <a:noFill/>
            <a:ln w="31750">
              <a:solidFill>
                <a:srgbClr val="5BADFF"/>
              </a:solidFill>
              <a:prstDash val="dash"/>
              <a:miter lim="800000"/>
              <a:headEnd type="non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28" name="Isosceles Triangle 27"/>
            <p:cNvSpPr/>
            <p:nvPr/>
          </p:nvSpPr>
          <p:spPr bwMode="auto">
            <a:xfrm>
              <a:off x="2792449" y="4023519"/>
              <a:ext cx="339648" cy="169069"/>
            </a:xfrm>
            <a:prstGeom prst="triangl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1035050" marR="0" indent="-57785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smtClean="0">
                <a:ln>
                  <a:noFill/>
                </a:ln>
                <a:solidFill>
                  <a:schemeClr val="tx1"/>
                </a:solidFill>
                <a:effectLst/>
                <a:latin typeface="Arial" charset="0"/>
              </a:endParaRPr>
            </a:p>
          </p:txBody>
        </p:sp>
        <p:sp>
          <p:nvSpPr>
            <p:cNvPr id="29" name="Isosceles Triangle 28"/>
            <p:cNvSpPr/>
            <p:nvPr/>
          </p:nvSpPr>
          <p:spPr bwMode="auto">
            <a:xfrm rot="10800000">
              <a:off x="2792451" y="3362325"/>
              <a:ext cx="339648" cy="169069"/>
            </a:xfrm>
            <a:prstGeom prst="triangl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1035050" marR="0" indent="-57785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dirty="0" smtClean="0">
                <a:ln>
                  <a:noFill/>
                </a:ln>
                <a:solidFill>
                  <a:schemeClr val="tx1"/>
                </a:solidFill>
                <a:effectLst/>
                <a:latin typeface="Arial" charset="0"/>
              </a:endParaRPr>
            </a:p>
          </p:txBody>
        </p:sp>
        <p:sp>
          <p:nvSpPr>
            <p:cNvPr id="30" name="TextBox 29"/>
            <p:cNvSpPr txBox="1"/>
            <p:nvPr/>
          </p:nvSpPr>
          <p:spPr>
            <a:xfrm>
              <a:off x="3733799" y="1792069"/>
              <a:ext cx="2209801" cy="646331"/>
            </a:xfrm>
            <a:prstGeom prst="rect">
              <a:avLst/>
            </a:prstGeom>
            <a:noFill/>
          </p:spPr>
          <p:txBody>
            <a:bodyPr wrap="square" rtlCol="0">
              <a:spAutoFit/>
            </a:bodyPr>
            <a:lstStyle/>
            <a:p>
              <a:r>
                <a:rPr lang="en-US" sz="900" b="1" dirty="0" smtClean="0"/>
                <a:t>Descending clock stopping rule: </a:t>
              </a:r>
              <a:r>
                <a:rPr lang="en-US" sz="900" dirty="0"/>
                <a:t>Stops for a station when it either has exited or </a:t>
              </a:r>
              <a:r>
                <a:rPr lang="en-US" sz="900" dirty="0" smtClean="0"/>
                <a:t>must be cleared to</a:t>
              </a:r>
              <a:r>
                <a:rPr lang="en-US" sz="900" dirty="0"/>
                <a:t> achieve the clearing target. (The stage ends when all clocks have stopped.)</a:t>
              </a:r>
            </a:p>
          </p:txBody>
        </p:sp>
        <p:sp>
          <p:nvSpPr>
            <p:cNvPr id="31" name="TextBox 30"/>
            <p:cNvSpPr txBox="1"/>
            <p:nvPr/>
          </p:nvSpPr>
          <p:spPr>
            <a:xfrm>
              <a:off x="3578468" y="4876800"/>
              <a:ext cx="1907932" cy="784830"/>
            </a:xfrm>
            <a:prstGeom prst="rect">
              <a:avLst/>
            </a:prstGeom>
            <a:noFill/>
          </p:spPr>
          <p:txBody>
            <a:bodyPr wrap="square" rtlCol="0">
              <a:spAutoFit/>
            </a:bodyPr>
            <a:lstStyle/>
            <a:p>
              <a:r>
                <a:rPr lang="en-US" sz="900" b="1" dirty="0"/>
                <a:t>Ascending clock stopping rule: </a:t>
              </a:r>
              <a:r>
                <a:rPr lang="en-US" sz="900" dirty="0"/>
                <a:t>Stops for a license category when there is no excess demand for that category. (The stage ends when all clocks have stopped.) </a:t>
              </a:r>
            </a:p>
          </p:txBody>
        </p:sp>
        <p:sp>
          <p:nvSpPr>
            <p:cNvPr id="32" name="TextBox 31"/>
            <p:cNvSpPr txBox="1"/>
            <p:nvPr/>
          </p:nvSpPr>
          <p:spPr>
            <a:xfrm>
              <a:off x="6629400" y="4814741"/>
              <a:ext cx="1600200" cy="992579"/>
            </a:xfrm>
            <a:prstGeom prst="rect">
              <a:avLst/>
            </a:prstGeom>
            <a:noFill/>
          </p:spPr>
          <p:txBody>
            <a:bodyPr wrap="square" rtlCol="0">
              <a:spAutoFit/>
            </a:bodyPr>
            <a:lstStyle/>
            <a:p>
              <a:pPr algn="l"/>
              <a:r>
                <a:rPr lang="en-US" sz="900" b="1" dirty="0" smtClean="0"/>
                <a:t>Reverse auction</a:t>
              </a:r>
              <a:r>
                <a:rPr lang="en-US" sz="900" dirty="0" smtClean="0"/>
                <a:t>: frozen bids accepted; channels assigned</a:t>
              </a:r>
            </a:p>
            <a:p>
              <a:pPr algn="l"/>
              <a:r>
                <a:rPr lang="en-US" sz="900" b="1" dirty="0" smtClean="0"/>
                <a:t>Forward auction</a:t>
              </a:r>
              <a:r>
                <a:rPr lang="en-US" sz="900" dirty="0" smtClean="0"/>
                <a:t>: assignment stage for specific frequencies</a:t>
              </a:r>
              <a:endParaRPr lang="en-US" sz="900" dirty="0"/>
            </a:p>
          </p:txBody>
        </p:sp>
      </p:grpSp>
      <p:sp>
        <p:nvSpPr>
          <p:cNvPr id="34" name="Date Placeholder 4"/>
          <p:cNvSpPr>
            <a:spLocks noGrp="1"/>
          </p:cNvSpPr>
          <p:nvPr>
            <p:ph type="dt" sz="half" idx="10"/>
          </p:nvPr>
        </p:nvSpPr>
        <p:spPr>
          <a:xfrm rot="16200000">
            <a:off x="8008551" y="1188720"/>
            <a:ext cx="1523999" cy="365760"/>
          </a:xfrm>
        </p:spPr>
        <p:txBody>
          <a:bodyPr/>
          <a:lstStyle/>
          <a:p>
            <a:r>
              <a:rPr lang="en-US" dirty="0" smtClean="0"/>
              <a:t>September 2015</a:t>
            </a:r>
            <a:endParaRPr lang="en-US" dirty="0"/>
          </a:p>
        </p:txBody>
      </p:sp>
      <p:sp>
        <p:nvSpPr>
          <p:cNvPr id="35" name="Footer Placeholder 5"/>
          <p:cNvSpPr>
            <a:spLocks noGrp="1"/>
          </p:cNvSpPr>
          <p:nvPr>
            <p:ph type="ftr" sz="quarter" idx="11"/>
          </p:nvPr>
        </p:nvSpPr>
        <p:spPr>
          <a:xfrm rot="16200000">
            <a:off x="7244010" y="3705860"/>
            <a:ext cx="3053081" cy="365760"/>
          </a:xfrm>
        </p:spPr>
        <p:txBody>
          <a:bodyPr/>
          <a:lstStyle/>
          <a:p>
            <a:r>
              <a:rPr lang="en-US" dirty="0" smtClean="0"/>
              <a:t>Designing the US Incentive Auction</a:t>
            </a:r>
            <a:endParaRPr lang="en-US" dirty="0"/>
          </a:p>
        </p:txBody>
      </p:sp>
    </p:spTree>
    <p:extLst>
      <p:ext uri="{BB962C8B-B14F-4D97-AF65-F5344CB8AC3E}">
        <p14:creationId xmlns:p14="http://schemas.microsoft.com/office/powerpoint/2010/main" val="1357901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policy: the “incentive auction”</a:t>
            </a:r>
            <a:endParaRPr lang="en-US" dirty="0"/>
          </a:p>
        </p:txBody>
      </p:sp>
      <p:sp>
        <p:nvSpPr>
          <p:cNvPr id="8" name="Text Placeholder 7"/>
          <p:cNvSpPr>
            <a:spLocks noGrp="1"/>
          </p:cNvSpPr>
          <p:nvPr>
            <p:ph type="body" idx="1"/>
          </p:nvPr>
        </p:nvSpPr>
        <p:spPr/>
        <p:txBody>
          <a:bodyPr/>
          <a:lstStyle/>
          <a:p>
            <a:r>
              <a:rPr lang="en-US" dirty="0" smtClean="0"/>
              <a:t>Completed in April 2017</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58</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0664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Reverse Auction</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59</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graphicFrame>
        <p:nvGraphicFramePr>
          <p:cNvPr id="9" name="Content Placeholder 8"/>
          <p:cNvGraphicFramePr>
            <a:graphicFrameLocks noGrp="1"/>
          </p:cNvGraphicFramePr>
          <p:nvPr>
            <p:ph idx="1"/>
            <p:extLst/>
          </p:nvPr>
        </p:nvGraphicFramePr>
        <p:xfrm>
          <a:off x="1000760" y="2643124"/>
          <a:ext cx="6532880" cy="2613406"/>
        </p:xfrm>
        <a:graphic>
          <a:graphicData uri="http://schemas.openxmlformats.org/drawingml/2006/table">
            <a:tbl>
              <a:tblPr firstCol="1" bandRow="1">
                <a:tableStyleId>{5C22544A-7EE6-4342-B048-85BDC9FD1C3A}</a:tableStyleId>
              </a:tblPr>
              <a:tblGrid>
                <a:gridCol w="2136140"/>
                <a:gridCol w="4396740"/>
              </a:tblGrid>
              <a:tr h="304800">
                <a:tc>
                  <a:txBody>
                    <a:bodyPr/>
                    <a:lstStyle/>
                    <a:p>
                      <a:pPr marL="0" marR="0">
                        <a:lnSpc>
                          <a:spcPct val="107000"/>
                        </a:lnSpc>
                        <a:spcBef>
                          <a:spcPts val="0"/>
                        </a:spcBef>
                        <a:spcAft>
                          <a:spcPts val="0"/>
                        </a:spcAft>
                        <a:tabLst>
                          <a:tab pos="1993900" algn="r"/>
                        </a:tabLst>
                      </a:pPr>
                      <a:r>
                        <a:rPr lang="en-US" sz="2000" dirty="0">
                          <a:effectLst/>
                        </a:rPr>
                        <a:t>$10.05 billion	</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dirty="0" smtClean="0">
                          <a:effectLst/>
                        </a:rPr>
                        <a:t>Payments to </a:t>
                      </a:r>
                      <a:r>
                        <a:rPr lang="en-US" sz="1400" dirty="0">
                          <a:effectLst/>
                        </a:rPr>
                        <a:t>winning broadcast stations</a:t>
                      </a:r>
                      <a:endParaRPr lang="en-US" sz="1100" dirty="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dirty="0">
                          <a:effectLst/>
                        </a:rPr>
                        <a:t>84 MHz</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dirty="0">
                          <a:effectLst/>
                        </a:rPr>
                        <a:t>Cleared by the reverse auction process</a:t>
                      </a:r>
                      <a:endParaRPr lang="en-US" sz="1100" dirty="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a:effectLst/>
                        </a:rPr>
                        <a:t>175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Winning stations</a:t>
                      </a:r>
                      <a:endParaRPr lang="en-US" sz="110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a:effectLst/>
                        </a:rPr>
                        <a:t>$304 million</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Largest individual station payout</a:t>
                      </a:r>
                      <a:endParaRPr lang="en-US" sz="110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a:effectLst/>
                        </a:rPr>
                        <a:t>$194 million</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Largest non-commercial station payout</a:t>
                      </a:r>
                      <a:endParaRPr lang="en-US" sz="110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a:effectLst/>
                        </a:rPr>
                        <a:t>30</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Band changing winners (moved to low- or high-VHF)</a:t>
                      </a:r>
                      <a:endParaRPr lang="en-US" sz="1100">
                        <a:effectLst/>
                        <a:latin typeface="Calibri" charset="0"/>
                        <a:ea typeface="Calibri" charset="0"/>
                        <a:cs typeface="Times New Roman" charset="0"/>
                      </a:endParaRPr>
                    </a:p>
                  </a:txBody>
                  <a:tcPr marL="68580" marR="68580" marT="0" marB="0" anchor="ctr"/>
                </a:tc>
              </a:tr>
              <a:tr h="304800">
                <a:tc>
                  <a:txBody>
                    <a:bodyPr/>
                    <a:lstStyle/>
                    <a:p>
                      <a:pPr marL="0" marR="0">
                        <a:lnSpc>
                          <a:spcPct val="107000"/>
                        </a:lnSpc>
                        <a:spcBef>
                          <a:spcPts val="0"/>
                        </a:spcBef>
                        <a:spcAft>
                          <a:spcPts val="0"/>
                        </a:spcAft>
                      </a:pPr>
                      <a:r>
                        <a:rPr lang="en-US" sz="2000">
                          <a:effectLst/>
                        </a:rPr>
                        <a:t>36</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Winning stations receiving more than $100 million</a:t>
                      </a:r>
                      <a:endParaRPr lang="en-US" sz="1100">
                        <a:effectLst/>
                        <a:latin typeface="Calibri" charset="0"/>
                        <a:ea typeface="Calibri" charset="0"/>
                        <a:cs typeface="Times New Roman" charset="0"/>
                      </a:endParaRPr>
                    </a:p>
                  </a:txBody>
                  <a:tcPr marL="68580" marR="68580" marT="0" marB="0" anchor="ctr"/>
                </a:tc>
              </a:tr>
              <a:tr h="431800">
                <a:tc>
                  <a:txBody>
                    <a:bodyPr/>
                    <a:lstStyle/>
                    <a:p>
                      <a:pPr marL="0" marR="0">
                        <a:lnSpc>
                          <a:spcPct val="107000"/>
                        </a:lnSpc>
                        <a:spcBef>
                          <a:spcPts val="0"/>
                        </a:spcBef>
                        <a:spcAft>
                          <a:spcPts val="0"/>
                        </a:spcAft>
                      </a:pPr>
                      <a:r>
                        <a:rPr lang="en-US" sz="2000">
                          <a:effectLst/>
                        </a:rPr>
                        <a:t>11</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dirty="0">
                          <a:effectLst/>
                        </a:rPr>
                        <a:t>Non-commercial stations winning more than $100 million</a:t>
                      </a:r>
                      <a:endParaRPr lang="en-US" sz="1100" dirty="0">
                        <a:effectLst/>
                        <a:latin typeface="Calibri" charset="0"/>
                        <a:ea typeface="Calibri" charset="0"/>
                        <a:cs typeface="Times New Roman" charset="0"/>
                      </a:endParaRPr>
                    </a:p>
                  </a:txBody>
                  <a:tcPr marL="68580" marR="68580" marT="0" marB="0" anchor="ctr"/>
                </a:tc>
              </a:tr>
            </a:tbl>
          </a:graphicData>
        </a:graphic>
      </p:graphicFrame>
    </p:spTree>
    <p:extLst>
      <p:ext uri="{BB962C8B-B14F-4D97-AF65-F5344CB8AC3E}">
        <p14:creationId xmlns:p14="http://schemas.microsoft.com/office/powerpoint/2010/main" val="1333379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complexity</a:t>
            </a:r>
            <a:endParaRPr lang="en-US" dirty="0"/>
          </a:p>
        </p:txBody>
      </p:sp>
      <p:sp>
        <p:nvSpPr>
          <p:cNvPr id="8" name="Text Placeholder 7"/>
          <p:cNvSpPr>
            <a:spLocks noGrp="1"/>
          </p:cNvSpPr>
          <p:nvPr>
            <p:ph type="body" idx="1"/>
          </p:nvPr>
        </p:nvSpPr>
        <p:spPr/>
        <p:txBody>
          <a:bodyPr/>
          <a:lstStyle/>
          <a:p>
            <a:r>
              <a:rPr lang="en-US" dirty="0" smtClean="0"/>
              <a:t>Radio interference</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6</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5421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Forward Auction</a:t>
            </a:r>
            <a:endParaRPr lang="en-US" dirty="0"/>
          </a:p>
        </p:txBody>
      </p:sp>
      <p:graphicFrame>
        <p:nvGraphicFramePr>
          <p:cNvPr id="7" name="Content Placeholder 6"/>
          <p:cNvGraphicFramePr>
            <a:graphicFrameLocks noGrp="1"/>
          </p:cNvGraphicFramePr>
          <p:nvPr>
            <p:ph idx="1"/>
            <p:extLst/>
          </p:nvPr>
        </p:nvGraphicFramePr>
        <p:xfrm>
          <a:off x="1117917" y="2087435"/>
          <a:ext cx="6298565" cy="3685731"/>
        </p:xfrm>
        <a:graphic>
          <a:graphicData uri="http://schemas.openxmlformats.org/drawingml/2006/table">
            <a:tbl>
              <a:tblPr firstCol="1" bandRow="1">
                <a:tableStyleId>{5C22544A-7EE6-4342-B048-85BDC9FD1C3A}</a:tableStyleId>
              </a:tblPr>
              <a:tblGrid>
                <a:gridCol w="2079625"/>
                <a:gridCol w="4218940"/>
              </a:tblGrid>
              <a:tr h="306705">
                <a:tc>
                  <a:txBody>
                    <a:bodyPr/>
                    <a:lstStyle/>
                    <a:p>
                      <a:pPr marL="0" marR="0">
                        <a:lnSpc>
                          <a:spcPct val="107000"/>
                        </a:lnSpc>
                        <a:spcBef>
                          <a:spcPts val="0"/>
                        </a:spcBef>
                        <a:spcAft>
                          <a:spcPts val="0"/>
                        </a:spcAft>
                      </a:pPr>
                      <a:r>
                        <a:rPr lang="en-US" sz="2000" dirty="0">
                          <a:effectLst/>
                        </a:rPr>
                        <a:t>$19.8 billion</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dirty="0">
                          <a:effectLst/>
                        </a:rPr>
                        <a:t>Gross revenues (2</a:t>
                      </a:r>
                      <a:r>
                        <a:rPr lang="en-US" sz="1400" baseline="30000" dirty="0">
                          <a:effectLst/>
                        </a:rPr>
                        <a:t>nd</a:t>
                      </a:r>
                      <a:r>
                        <a:rPr lang="en-US" sz="1400" dirty="0">
                          <a:effectLst/>
                        </a:rPr>
                        <a:t> largest in FCC auction history)</a:t>
                      </a:r>
                      <a:endParaRPr lang="en-US" sz="1100" dirty="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$19.3 billion</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Revenues net of requested bidding credits</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$7.3 billion</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Auction proceeds for federal deficit reduction</a:t>
                      </a:r>
                      <a:endParaRPr lang="en-US" sz="1100">
                        <a:effectLst/>
                        <a:latin typeface="Calibri" charset="0"/>
                        <a:ea typeface="Calibri" charset="0"/>
                        <a:cs typeface="Times New Roman" charset="0"/>
                      </a:endParaRPr>
                    </a:p>
                  </a:txBody>
                  <a:tcPr marL="68580" marR="68580" marT="0" marB="0" anchor="ctr"/>
                </a:tc>
              </a:tr>
              <a:tr h="434340">
                <a:tc>
                  <a:txBody>
                    <a:bodyPr/>
                    <a:lstStyle/>
                    <a:p>
                      <a:pPr marL="0" marR="0">
                        <a:lnSpc>
                          <a:spcPct val="107000"/>
                        </a:lnSpc>
                        <a:spcBef>
                          <a:spcPts val="0"/>
                        </a:spcBef>
                        <a:spcAft>
                          <a:spcPts val="0"/>
                        </a:spcAft>
                      </a:pPr>
                      <a:r>
                        <a:rPr lang="en-US" sz="2000">
                          <a:effectLst/>
                        </a:rPr>
                        <a:t>70 MHz</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Largest amount of licensed low-band spectrum ever made available at auction</a:t>
                      </a:r>
                      <a:endParaRPr lang="en-US" sz="1100">
                        <a:effectLst/>
                        <a:latin typeface="Calibri" charset="0"/>
                        <a:ea typeface="Calibri" charset="0"/>
                        <a:cs typeface="Times New Roman" charset="0"/>
                      </a:endParaRPr>
                    </a:p>
                  </a:txBody>
                  <a:tcPr marL="68580" marR="68580" marT="0" marB="0" anchor="ctr"/>
                </a:tc>
              </a:tr>
              <a:tr h="434340">
                <a:tc>
                  <a:txBody>
                    <a:bodyPr/>
                    <a:lstStyle/>
                    <a:p>
                      <a:pPr marL="0" marR="0">
                        <a:lnSpc>
                          <a:spcPct val="107000"/>
                        </a:lnSpc>
                        <a:spcBef>
                          <a:spcPts val="0"/>
                        </a:spcBef>
                        <a:spcAft>
                          <a:spcPts val="0"/>
                        </a:spcAft>
                      </a:pPr>
                      <a:r>
                        <a:rPr lang="en-US" sz="2000">
                          <a:effectLst/>
                        </a:rPr>
                        <a:t>14 MHz</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Spectrum available for wireless mics and unlicensed use</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2,776</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License blocks sold (out of total of 2,912 offered)</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$1.31</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Average price/MHz-pop sold in Top 40 PEAs</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$.93</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Average price/MHz-pop sold nationwide</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50</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Winning bidders</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23</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a:effectLst/>
                        </a:rPr>
                        <a:t>Winning bidders seeking rural bidding credits</a:t>
                      </a:r>
                      <a:endParaRPr lang="en-US" sz="1100">
                        <a:effectLst/>
                        <a:latin typeface="Calibri" charset="0"/>
                        <a:ea typeface="Calibri" charset="0"/>
                        <a:cs typeface="Times New Roman" charset="0"/>
                      </a:endParaRPr>
                    </a:p>
                  </a:txBody>
                  <a:tcPr marL="68580" marR="68580" marT="0" marB="0" anchor="ctr"/>
                </a:tc>
              </a:tr>
              <a:tr h="306705">
                <a:tc>
                  <a:txBody>
                    <a:bodyPr/>
                    <a:lstStyle/>
                    <a:p>
                      <a:pPr marL="0" marR="0">
                        <a:lnSpc>
                          <a:spcPct val="107000"/>
                        </a:lnSpc>
                        <a:spcBef>
                          <a:spcPts val="0"/>
                        </a:spcBef>
                        <a:spcAft>
                          <a:spcPts val="0"/>
                        </a:spcAft>
                      </a:pPr>
                      <a:r>
                        <a:rPr lang="en-US" sz="2000">
                          <a:effectLst/>
                        </a:rPr>
                        <a:t>15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400" dirty="0">
                          <a:effectLst/>
                        </a:rPr>
                        <a:t>Winning bidders seeking small business bidding credits</a:t>
                      </a:r>
                      <a:endParaRPr lang="en-US" sz="1100" dirty="0">
                        <a:effectLst/>
                        <a:latin typeface="Calibri" charset="0"/>
                        <a:ea typeface="Calibri" charset="0"/>
                        <a:cs typeface="Times New Roman"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12F1EEAA-A386-400B-BC27-7A4B3C9F51E1}" type="slidenum">
              <a:rPr lang="en-US" smtClean="0"/>
              <a:t>60</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2089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99800"/>
            <a:ext cx="8153400" cy="990600"/>
          </a:xfrm>
        </p:spPr>
        <p:txBody>
          <a:bodyPr/>
          <a:lstStyle/>
          <a:p>
            <a:r>
              <a:rPr lang="en-US" dirty="0" smtClean="0"/>
              <a:t>The TV Study</a:t>
            </a:r>
            <a:endParaRPr lang="en-US" dirty="0"/>
          </a:p>
        </p:txBody>
      </p:sp>
      <p:sp>
        <p:nvSpPr>
          <p:cNvPr id="4" name="Slide Number Placeholder 3"/>
          <p:cNvSpPr>
            <a:spLocks noGrp="1"/>
          </p:cNvSpPr>
          <p:nvPr>
            <p:ph type="sldNum" sz="quarter" idx="12"/>
          </p:nvPr>
        </p:nvSpPr>
        <p:spPr/>
        <p:txBody>
          <a:bodyPr>
            <a:normAutofit/>
          </a:bodyPr>
          <a:lstStyle/>
          <a:p>
            <a:pPr>
              <a:defRPr/>
            </a:pPr>
            <a:fld id="{6247844F-9027-4AF8-91FF-831978E6C77D}" type="slidenum">
              <a:rPr lang="en-US" smtClean="0"/>
              <a:pPr>
                <a:defRPr/>
              </a:pPr>
              <a:t>7</a:t>
            </a:fld>
            <a:endParaRPr lang="en-US" dirty="0"/>
          </a:p>
        </p:txBody>
      </p:sp>
      <p:sp>
        <p:nvSpPr>
          <p:cNvPr id="7" name="TextBox 6"/>
          <p:cNvSpPr txBox="1"/>
          <p:nvPr/>
        </p:nvSpPr>
        <p:spPr>
          <a:xfrm>
            <a:off x="2590800" y="5867400"/>
            <a:ext cx="3643200" cy="646331"/>
          </a:xfrm>
          <a:prstGeom prst="rect">
            <a:avLst/>
          </a:prstGeom>
          <a:noFill/>
        </p:spPr>
        <p:txBody>
          <a:bodyPr wrap="square" rtlCol="0">
            <a:spAutoFit/>
          </a:bodyPr>
          <a:lstStyle/>
          <a:p>
            <a:r>
              <a:rPr lang="en-US" dirty="0" smtClean="0"/>
              <a:t>OET-69 Bulletin Coverage:</a:t>
            </a:r>
          </a:p>
          <a:p>
            <a:r>
              <a:rPr lang="en-US" dirty="0" smtClean="0"/>
              <a:t>≈10 million cells (1km x 1km )</a:t>
            </a:r>
            <a:endParaRPr lang="en-US" dirty="0"/>
          </a:p>
        </p:txBody>
      </p:sp>
      <p:graphicFrame>
        <p:nvGraphicFramePr>
          <p:cNvPr id="10" name="Table 9"/>
          <p:cNvGraphicFramePr>
            <a:graphicFrameLocks noGrp="1"/>
          </p:cNvGraphicFramePr>
          <p:nvPr>
            <p:extLst/>
          </p:nvPr>
        </p:nvGraphicFramePr>
        <p:xfrm>
          <a:off x="2055420" y="1641243"/>
          <a:ext cx="4345380" cy="4084302"/>
        </p:xfrm>
        <a:graphic>
          <a:graphicData uri="http://schemas.openxmlformats.org/drawingml/2006/table">
            <a:tbl>
              <a:tblPr>
                <a:tableStyleId>{5C22544A-7EE6-4342-B048-85BDC9FD1C3A}</a:tableStyleId>
              </a:tblPr>
              <a:tblGrid>
                <a:gridCol w="217269"/>
                <a:gridCol w="217269"/>
                <a:gridCol w="217269"/>
                <a:gridCol w="217269"/>
                <a:gridCol w="217269"/>
                <a:gridCol w="217269"/>
                <a:gridCol w="217269"/>
                <a:gridCol w="217269"/>
                <a:gridCol w="217269"/>
                <a:gridCol w="217269"/>
                <a:gridCol w="217269"/>
                <a:gridCol w="217269"/>
                <a:gridCol w="217269"/>
                <a:gridCol w="217269"/>
                <a:gridCol w="217269"/>
                <a:gridCol w="217269"/>
                <a:gridCol w="217269"/>
                <a:gridCol w="217269"/>
                <a:gridCol w="217269"/>
                <a:gridCol w="217269"/>
              </a:tblGrid>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noFill/>
                  </a:tcPr>
                </a:tc>
                <a:tc>
                  <a:txBody>
                    <a:bodyPr/>
                    <a:lstStyle/>
                    <a:p>
                      <a:endParaRPr lang="en-US" sz="400" dirty="0">
                        <a:latin typeface="Arial" pitchFamily="34" charset="0"/>
                        <a:cs typeface="Arial" pitchFamily="34" charset="0"/>
                      </a:endParaRPr>
                    </a:p>
                  </a:txBody>
                  <a:tcPr>
                    <a:no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8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8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chemeClr val="accent2">
                        <a:lumMod val="50000"/>
                      </a:schemeClr>
                    </a:solidFill>
                  </a:tcPr>
                </a:tc>
                <a:tc>
                  <a:txBody>
                    <a:bodyPr/>
                    <a:lstStyle/>
                    <a:p>
                      <a:endParaRPr lang="en-US" sz="400" dirty="0">
                        <a:latin typeface="Arial" pitchFamily="34" charset="0"/>
                        <a:cs typeface="Arial" pitchFamily="34" charset="0"/>
                      </a:endParaRPr>
                    </a:p>
                  </a:txBody>
                  <a:tcPr>
                    <a:solidFill>
                      <a:schemeClr val="accent2">
                        <a:lumMod val="50000"/>
                      </a:schemeClr>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FFFF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chemeClr val="accent2">
                        <a:lumMod val="50000"/>
                      </a:schemeClr>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no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FFFF0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noFill/>
                  </a:tcPr>
                </a:tc>
                <a:tc>
                  <a:txBody>
                    <a:bodyPr/>
                    <a:lstStyle/>
                    <a:p>
                      <a:endParaRPr lang="en-US" sz="400" dirty="0">
                        <a:latin typeface="Arial" pitchFamily="34" charset="0"/>
                        <a:cs typeface="Arial" pitchFamily="34" charset="0"/>
                      </a:endParaRPr>
                    </a:p>
                  </a:txBody>
                  <a:tcPr>
                    <a:solidFill>
                      <a:srgbClr val="FF00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FFFF0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no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solidFill>
                      <a:srgbClr val="92D050"/>
                    </a:solidFill>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r h="203199">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c>
                  <a:txBody>
                    <a:bodyPr/>
                    <a:lstStyle/>
                    <a:p>
                      <a:endParaRPr lang="en-US" sz="400" dirty="0">
                        <a:latin typeface="Arial" pitchFamily="34" charset="0"/>
                        <a:cs typeface="Arial" pitchFamily="34" charset="0"/>
                      </a:endParaRPr>
                    </a:p>
                  </a:txBody>
                  <a:tcPr/>
                </a:tc>
              </a:tr>
            </a:tbl>
          </a:graphicData>
        </a:graphic>
      </p:graphicFrame>
      <p:sp>
        <p:nvSpPr>
          <p:cNvPr id="11" name="Oval 10"/>
          <p:cNvSpPr/>
          <p:nvPr/>
        </p:nvSpPr>
        <p:spPr>
          <a:xfrm>
            <a:off x="3587258" y="2633785"/>
            <a:ext cx="2711938" cy="26181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274274" y="1774093"/>
            <a:ext cx="2133610" cy="2149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207854" y="3348823"/>
            <a:ext cx="2133610" cy="2149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isegal\AppData\Local\Microsoft\Windows\Temporary Internet Files\Content.IE5\YA4FZQ35\MC9003499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3519" y="3701249"/>
            <a:ext cx="279416" cy="44420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segal\AppData\Local\Microsoft\Windows\Temporary Internet Files\Content.IE5\YA4FZQ35\MC9003499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371" y="2553694"/>
            <a:ext cx="279416" cy="44420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isegal\AppData\Local\Microsoft\Windows\Temporary Internet Files\Content.IE5\YA4FZQ35\MC9003499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951" y="4201350"/>
            <a:ext cx="279416" cy="444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2798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Definition</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What to buy?</a:t>
            </a:r>
          </a:p>
          <a:p>
            <a:pPr marL="571500" indent="-457200">
              <a:buFont typeface="+mj-lt"/>
              <a:buAutoNum type="arabicPeriod"/>
            </a:pPr>
            <a:r>
              <a:rPr lang="en-US" dirty="0" smtClean="0"/>
              <a:t>Right to increase interference?</a:t>
            </a:r>
          </a:p>
          <a:p>
            <a:pPr marL="571500" indent="-457200">
              <a:buFont typeface="+mj-lt"/>
              <a:buAutoNum type="arabicPeriod"/>
            </a:pPr>
            <a:r>
              <a:rPr lang="en-US" dirty="0" smtClean="0"/>
              <a:t>Full broadcast rights?</a:t>
            </a:r>
            <a:endParaRPr lang="en-US" dirty="0"/>
          </a:p>
        </p:txBody>
      </p:sp>
      <p:sp>
        <p:nvSpPr>
          <p:cNvPr id="4" name="Slide Number Placeholder 3"/>
          <p:cNvSpPr>
            <a:spLocks noGrp="1"/>
          </p:cNvSpPr>
          <p:nvPr>
            <p:ph type="sldNum" sz="quarter" idx="12"/>
          </p:nvPr>
        </p:nvSpPr>
        <p:spPr/>
        <p:txBody>
          <a:bodyPr/>
          <a:lstStyle/>
          <a:p>
            <a:fld id="{12F1EEAA-A386-400B-BC27-7A4B3C9F51E1}" type="slidenum">
              <a:rPr lang="en-US" smtClean="0"/>
              <a:t>8</a:t>
            </a:fld>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68882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Complexity: Co-Channel </a:t>
            </a:r>
            <a:r>
              <a:rPr lang="en-US" sz="3600" dirty="0" smtClean="0"/>
              <a:t>Interference</a:t>
            </a:r>
            <a:endParaRPr lang="en-US" sz="3600" dirty="0"/>
          </a:p>
        </p:txBody>
      </p:sp>
      <p:sp>
        <p:nvSpPr>
          <p:cNvPr id="6" name="Slide Number Placeholder 5"/>
          <p:cNvSpPr>
            <a:spLocks noGrp="1"/>
          </p:cNvSpPr>
          <p:nvPr>
            <p:ph type="sldNum" sz="quarter" idx="12"/>
          </p:nvPr>
        </p:nvSpPr>
        <p:spPr/>
        <p:txBody>
          <a:bodyPr/>
          <a:lstStyle/>
          <a:p>
            <a:fld id="{12F1EEAA-A386-400B-BC27-7A4B3C9F51E1}" type="slidenum">
              <a:rPr lang="en-US" smtClean="0"/>
              <a:t>9</a:t>
            </a:fld>
            <a:endParaRPr lang="en-US" dirty="0"/>
          </a:p>
        </p:txBody>
      </p:sp>
      <p:pic>
        <p:nvPicPr>
          <p:cNvPr id="10" name="Content Placeholder 4" descr="Screen shot 2012-05-24 at 2.04.12 PM.png"/>
          <p:cNvPicPr>
            <a:picLocks noGrp="1" noChangeAspect="1"/>
          </p:cNvPicPr>
          <p:nvPr>
            <p:ph idx="1"/>
          </p:nvPr>
        </p:nvPicPr>
        <p:blipFill>
          <a:blip r:embed="rId2">
            <a:extLst>
              <a:ext uri="{28A0092B-C50C-407E-A947-70E740481C1C}">
                <a14:useLocalDpi xmlns:a14="http://schemas.microsoft.com/office/drawing/2010/main" val="0"/>
              </a:ext>
            </a:extLst>
          </a:blip>
          <a:srcRect l="-18212" r="-18212"/>
          <a:stretch>
            <a:fillRect/>
          </a:stretch>
        </p:blipFill>
        <p:spPr>
          <a:xfrm>
            <a:off x="-381000" y="1676400"/>
            <a:ext cx="5410200" cy="4800600"/>
          </a:xfrm>
        </p:spPr>
      </p:pic>
      <p:sp>
        <p:nvSpPr>
          <p:cNvPr id="3" name="Rectangle 2"/>
          <p:cNvSpPr/>
          <p:nvPr/>
        </p:nvSpPr>
        <p:spPr>
          <a:xfrm>
            <a:off x="4419600" y="2514600"/>
            <a:ext cx="3295835" cy="2862322"/>
          </a:xfrm>
          <a:prstGeom prst="rect">
            <a:avLst/>
          </a:prstGeom>
        </p:spPr>
        <p:txBody>
          <a:bodyPr wrap="square">
            <a:spAutoFit/>
          </a:bodyPr>
          <a:lstStyle/>
          <a:p>
            <a:r>
              <a:rPr lang="en-US" dirty="0"/>
              <a:t>Each </a:t>
            </a:r>
            <a:r>
              <a:rPr lang="en-US" dirty="0" smtClean="0"/>
              <a:t>node </a:t>
            </a:r>
            <a:r>
              <a:rPr lang="en-US" dirty="0"/>
              <a:t>is a UHF-TV </a:t>
            </a:r>
            <a:r>
              <a:rPr lang="en-US" dirty="0" smtClean="0"/>
              <a:t>station.</a:t>
            </a:r>
          </a:p>
          <a:p>
            <a:endParaRPr lang="en-US" dirty="0" smtClean="0"/>
          </a:p>
          <a:p>
            <a:endParaRPr lang="en-US" dirty="0"/>
          </a:p>
          <a:p>
            <a:r>
              <a:rPr lang="en-US" dirty="0"/>
              <a:t>Each </a:t>
            </a:r>
            <a:r>
              <a:rPr lang="en-US" dirty="0" smtClean="0"/>
              <a:t>arc </a:t>
            </a:r>
            <a:r>
              <a:rPr lang="en-US" dirty="0"/>
              <a:t>is a pair of stations that cannot be both assigned to the same channel</a:t>
            </a:r>
            <a:r>
              <a:rPr lang="en-US" dirty="0" smtClean="0"/>
              <a:t>.</a:t>
            </a:r>
          </a:p>
          <a:p>
            <a:endParaRPr lang="en-US" dirty="0" smtClean="0"/>
          </a:p>
          <a:p>
            <a:endParaRPr lang="en-US" dirty="0"/>
          </a:p>
          <a:p>
            <a:r>
              <a:rPr lang="en-US" dirty="0" smtClean="0"/>
              <a:t>Nodes connected to the </a:t>
            </a:r>
            <a:r>
              <a:rPr lang="en-US" i="1" dirty="0" smtClean="0">
                <a:solidFill>
                  <a:srgbClr val="00B0F0"/>
                </a:solidFill>
              </a:rPr>
              <a:t>blue node</a:t>
            </a:r>
            <a:r>
              <a:rPr lang="en-US" dirty="0" smtClean="0"/>
              <a:t> are colored in </a:t>
            </a:r>
            <a:r>
              <a:rPr lang="en-US" dirty="0" smtClean="0">
                <a:solidFill>
                  <a:srgbClr val="FF748E"/>
                </a:solidFill>
              </a:rPr>
              <a:t>pink</a:t>
            </a:r>
            <a:r>
              <a:rPr lang="en-US" dirty="0" smtClean="0"/>
              <a:t>.</a:t>
            </a:r>
            <a:endParaRPr lang="en-US" dirty="0"/>
          </a:p>
        </p:txBody>
      </p:sp>
      <p:sp>
        <p:nvSpPr>
          <p:cNvPr id="4" name="Oval 3"/>
          <p:cNvSpPr/>
          <p:nvPr/>
        </p:nvSpPr>
        <p:spPr>
          <a:xfrm>
            <a:off x="2176272" y="3621024"/>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45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16165</TotalTime>
  <Words>3588</Words>
  <Application>Microsoft Macintosh PowerPoint</Application>
  <PresentationFormat>On-screen Show (4:3)</PresentationFormat>
  <Paragraphs>488</Paragraphs>
  <Slides>60</Slides>
  <Notes>4</Notes>
  <HiddenSlides>7</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60</vt:i4>
      </vt:variant>
    </vt:vector>
  </HeadingPairs>
  <TitlesOfParts>
    <vt:vector size="72" baseType="lpstr">
      <vt:lpstr>Calibri</vt:lpstr>
      <vt:lpstr>Cambria</vt:lpstr>
      <vt:lpstr>Cambria Math</vt:lpstr>
      <vt:lpstr>Mangal</vt:lpstr>
      <vt:lpstr>ＭＳ Ｐゴシック</vt:lpstr>
      <vt:lpstr>Times New Roman</vt:lpstr>
      <vt:lpstr>Tw Cen MT</vt:lpstr>
      <vt:lpstr>Arial</vt:lpstr>
      <vt:lpstr>Adjacency</vt:lpstr>
      <vt:lpstr>2_Custom Design</vt:lpstr>
      <vt:lpstr>Custom Design</vt:lpstr>
      <vt:lpstr>1_Custom Design</vt:lpstr>
      <vt:lpstr>The Economics and Computer Science of a Radio Spectrum Reallocation</vt:lpstr>
      <vt:lpstr>The Reallocation Problem</vt:lpstr>
      <vt:lpstr>Completed April 2017 Policy: The Incentive Auction</vt:lpstr>
      <vt:lpstr>Topics for Today</vt:lpstr>
      <vt:lpstr>Hold-out problem</vt:lpstr>
      <vt:lpstr>complexity</vt:lpstr>
      <vt:lpstr>The TV Study</vt:lpstr>
      <vt:lpstr>Product Definition</vt:lpstr>
      <vt:lpstr>Complexity: Co-Channel Interference</vt:lpstr>
      <vt:lpstr> Co-Channel Interference Graph</vt:lpstr>
      <vt:lpstr>Complexity and Auction Rules Vickrey Auction Computations</vt:lpstr>
      <vt:lpstr>Ease of bidding</vt:lpstr>
      <vt:lpstr>Bidder Trust and Experience</vt:lpstr>
      <vt:lpstr>Deferred acceptance auctions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Theory to practice</vt:lpstr>
      <vt:lpstr>Spectrum Application</vt:lpstr>
      <vt:lpstr>Accelerating “Graph Coloring” Combining Five Strategies</vt:lpstr>
      <vt:lpstr>The Generalization: “Scoring”</vt:lpstr>
      <vt:lpstr>Does The Algorithm Work Well?</vt:lpstr>
      <vt:lpstr>Performance of Incentive Auction Algorithms</vt:lpstr>
      <vt:lpstr>“Marshallian” Market Clearing Algorithm</vt:lpstr>
      <vt:lpstr>The end</vt:lpstr>
      <vt:lpstr>“Approximate matroids”</vt:lpstr>
      <vt:lpstr>Matroid Terms Defined</vt:lpstr>
      <vt:lpstr>Idealized Application</vt:lpstr>
      <vt:lpstr>Greedy Algorithm</vt:lpstr>
      <vt:lpstr>Optimization on Matroids</vt:lpstr>
      <vt:lpstr>Full Proof is by Induction</vt:lpstr>
      <vt:lpstr>Substitutes Defined</vt:lpstr>
      <vt:lpstr>Matroids and Substitutes </vt:lpstr>
      <vt:lpstr>Proof Sketch</vt:lpstr>
      <vt:lpstr>Necessity of Matroids</vt:lpstr>
      <vt:lpstr>The Substitution Index</vt:lpstr>
      <vt:lpstr>Approximation Theorem</vt:lpstr>
      <vt:lpstr>Proof Sketch, 1</vt:lpstr>
      <vt:lpstr>Proof Sketch, 2</vt:lpstr>
      <vt:lpstr>Proof Sketch, 3</vt:lpstr>
      <vt:lpstr>end</vt:lpstr>
      <vt:lpstr>How Many Channels to Clear?</vt:lpstr>
      <vt:lpstr>“Marshallian” Market Clearing Algorithm</vt:lpstr>
      <vt:lpstr>policy: the “incentive auction”</vt:lpstr>
      <vt:lpstr>Part I: Reverse Auction</vt:lpstr>
      <vt:lpstr>Part II: Forward Auction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 auction design</dc:title>
  <dc:creator>Silvia</dc:creator>
  <cp:lastModifiedBy>Paul Milgrom</cp:lastModifiedBy>
  <cp:revision>784</cp:revision>
  <cp:lastPrinted>2014-06-26T12:05:15Z</cp:lastPrinted>
  <dcterms:created xsi:type="dcterms:W3CDTF">2012-03-26T17:35:37Z</dcterms:created>
  <dcterms:modified xsi:type="dcterms:W3CDTF">2017-06-02T16:37:28Z</dcterms:modified>
</cp:coreProperties>
</file>